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7" r:id="rId2"/>
    <p:sldId id="275" r:id="rId3"/>
    <p:sldId id="258" r:id="rId4"/>
    <p:sldId id="294" r:id="rId5"/>
    <p:sldId id="271" r:id="rId6"/>
    <p:sldId id="259" r:id="rId7"/>
    <p:sldId id="278" r:id="rId8"/>
    <p:sldId id="261" r:id="rId9"/>
    <p:sldId id="279" r:id="rId10"/>
    <p:sldId id="280" r:id="rId11"/>
    <p:sldId id="263" r:id="rId12"/>
    <p:sldId id="289" r:id="rId13"/>
    <p:sldId id="295" r:id="rId14"/>
    <p:sldId id="281" r:id="rId15"/>
    <p:sldId id="283" r:id="rId16"/>
    <p:sldId id="276" r:id="rId17"/>
    <p:sldId id="290" r:id="rId18"/>
    <p:sldId id="269" r:id="rId19"/>
    <p:sldId id="287" r:id="rId20"/>
    <p:sldId id="288" r:id="rId21"/>
    <p:sldId id="285" r:id="rId22"/>
    <p:sldId id="291" r:id="rId23"/>
    <p:sldId id="277" r:id="rId24"/>
    <p:sldId id="292" r:id="rId25"/>
    <p:sldId id="286" r:id="rId26"/>
    <p:sldId id="296" r:id="rId27"/>
    <p:sldId id="297" r:id="rId28"/>
    <p:sldId id="268" r:id="rId29"/>
    <p:sldId id="293" r:id="rId30"/>
  </p:sldIdLst>
  <p:sldSz cx="12192000" cy="6858000"/>
  <p:notesSz cx="6858000" cy="9144000"/>
  <p:embeddedFontLst>
    <p:embeddedFont>
      <p:font typeface="Meiryo UI" panose="020B0604030504040204" pitchFamily="34" charset="-128"/>
      <p:regular r:id="rId32"/>
      <p:bold r:id="rId33"/>
      <p:italic r:id="rId34"/>
      <p:boldItalic r:id="rId35"/>
    </p:embeddedFont>
    <p:embeddedFont>
      <p:font typeface="나눔스퀘어 ExtraBold" panose="020B0600000101010101" charset="-127"/>
      <p:bold r:id="rId36"/>
    </p:embeddedFont>
    <p:embeddedFont>
      <p:font typeface="Meiryo" panose="020B0604030504040204" pitchFamily="34" charset="-128"/>
      <p:regular r:id="rId37"/>
      <p:bold r:id="rId38"/>
      <p:italic r:id="rId39"/>
      <p:boldItalic r:id="rId40"/>
    </p:embeddedFont>
    <p:embeddedFont>
      <p:font typeface="Franklin Gothic Heavy" panose="020B0903020102020204" pitchFamily="34" charset="0"/>
      <p:regular r:id="rId41"/>
      <p:italic r:id="rId42"/>
    </p:embeddedFont>
    <p:embeddedFont>
      <p:font typeface="나눔스퀘어 Bold" panose="020B0600000101010101" charset="-127"/>
      <p:bold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나눔스퀘어" panose="020B0600000101010101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78FF"/>
    <a:srgbClr val="D20000"/>
    <a:srgbClr val="A1A1A1"/>
    <a:srgbClr val="FFFFFF"/>
    <a:srgbClr val="4796FF"/>
    <a:srgbClr val="404040"/>
    <a:srgbClr val="FF3B0D"/>
    <a:srgbClr val="89BCFF"/>
    <a:srgbClr val="FF3300"/>
    <a:srgbClr val="F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11" autoAdjust="0"/>
  </p:normalViewPr>
  <p:slideViewPr>
    <p:cSldViewPr snapToGrid="0">
      <p:cViewPr varScale="1">
        <p:scale>
          <a:sx n="44" d="100"/>
          <a:sy n="44" d="100"/>
        </p:scale>
        <p:origin x="114" y="16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2-4C74-B073-0CD432E4C5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2-4C74-B073-0CD432E4C5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2-4C74-B073-0CD432E4C5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1D2-4C74-B073-0CD432E4C5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1D2-4C74-B073-0CD432E4C5B9}"/>
              </c:ext>
            </c:extLst>
          </c:dPt>
          <c:cat>
            <c:strRef>
              <c:f>Sheet1!$A$2:$A$6</c:f>
              <c:strCache>
                <c:ptCount val="5"/>
                <c:pt idx="0">
                  <c:v>건강</c:v>
                </c:pt>
                <c:pt idx="1">
                  <c:v>자산관리</c:v>
                </c:pt>
                <c:pt idx="2">
                  <c:v>노후</c:v>
                </c:pt>
                <c:pt idx="3">
                  <c:v>자녀양육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36.6</c:v>
                </c:pt>
                <c:pt idx="1">
                  <c:v>21.8</c:v>
                </c:pt>
                <c:pt idx="2">
                  <c:v>15</c:v>
                </c:pt>
                <c:pt idx="3">
                  <c:v>11.8</c:v>
                </c:pt>
                <c:pt idx="4">
                  <c:v>14.8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판매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A-51D2-4C74-B073-0CD432E4C5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9DBD0-6219-4928-B150-263F684DFF7F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BC6CE-B8A5-4220-B095-3A6FCF883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150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AD6F6AB-D852-46F2-839C-36179CED587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6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김현성 발표자가 시연을 진행 하겠습니다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892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5404-8707-48CC-BA94-E0AE375722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627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5404-8707-48CC-BA94-E0AE375722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503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32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김현성 발표자가 시연을 진행 하겠습니다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35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AD6F6AB-D852-46F2-839C-36179CED587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575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5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김현성 발표자가 시연을 진행 하겠습니다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63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김현성 발표자가 시연을 진행 하겠습니다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031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신라시스템의 김민희 멘토님 영진전문대학교 컴퓨터정보계열 박성철 교수님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다섯명의 팀원들과 함께 멘토링을 진행합니다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AD6F6AB-D852-46F2-839C-36179CED587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883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AD6F6AB-D852-46F2-839C-36179CED587C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396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김현성 발표자가 시연을 진행 하겠습니다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37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5404-8707-48CC-BA94-E0AE375722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14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김현성 발표자가 시연을 진행 하겠습니다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53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AD6F6AB-D852-46F2-839C-36179CED587C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39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AD6F6AB-D852-46F2-839C-36179CED587C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6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AD6F6AB-D852-46F2-839C-36179CED587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김현성 발표자가 시연을 진행 하겠습니다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30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26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82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7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위변조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사건이 많다는 말도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언급하고가기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8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C6CE-B8A5-4220-B095-3A6FCF883E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799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340ED-A8F4-4AB0-9DBF-9C176F1F3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0695CA-A66E-4033-8F2C-544AA51B4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9967A-6249-4464-86B4-4396CB676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3F10E-183D-40AB-85A8-7E186038A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E2AE7F-B3A3-4920-94E7-B7AC3E12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7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92D81-A5FE-4BC4-AA0E-C320EFDF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C408E-CA8E-43CB-8EB8-73AFB5FBB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CE9652-CC53-40F9-A464-1B88E47A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686D4-B139-4D2A-99CB-3F254D6B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EACEB-9FC6-4C20-A68B-55FE18F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0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C5930F-491E-4CE4-AE99-4583FE3A5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B4765D-439D-4E1E-96D5-8E12E5E7A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4C923-E43D-4920-BCE3-B3ECA92C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7E858-C61B-41A7-893D-0C87240C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016C3-6F19-4556-AC10-CBA53EEA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08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E0C53-37BC-4085-B317-44FE9B95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228E6-EB33-4F84-B9B2-9FBAE3615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CCD44-41C6-4AC6-BE17-210170E6B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4CF4E-6CD3-4BD3-9018-B146F60F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C57D2E-4F83-4B0E-8E66-1A7D2391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15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3FB03-C6FF-4E43-AF3F-AA5DC6312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45D7D5-114A-4369-AA11-006697D8E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20227C-22A3-4A2F-A44F-4C09CCDA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1CF80-ABA5-4221-9A8C-55A05089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932C8-31A9-4E56-8562-DACB8259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47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0BDFC-198C-40D5-AA85-7B17AD3A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C0C72-3087-43B7-9A98-FB32249F9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C672FD-3834-4CB5-A5DE-BCD4E8BE6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4DDAAF-F7A5-4C9D-8F53-8B1A18F1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CCCD66-BF1B-428B-9226-EE4DABD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9A60F2-CCF1-498B-939C-E9E9CF88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61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3843C-1A86-4D1D-9C4A-D34A9ED2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5FB96-44BD-4CF7-B156-F04274908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9464B8-99F8-4CAB-821A-9B6B562D8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E1EDB9-784B-4559-89B4-7451FE552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31D130-F871-402D-9AC6-75F02D165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3C469C-523C-44F0-B527-B525B1B0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C993B5-50E6-496E-B673-3EECF5CD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D56560-A0F7-48BD-ABDB-3CFB8441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288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2E1D8-5FB6-424E-ACD4-563A8C25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16072C-9204-4844-BBD2-3B6FBB9D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7958A8-137A-46C6-AAD3-CADE9703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056327-AD91-4E48-9BA9-8D276FAF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ADC089-70E2-4F60-97A8-89D778EB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9ED3DF-3387-42CC-AE4B-A02E0235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DFB84-9E40-4BBC-A60F-5CA59AD9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93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9B751-F38A-4657-912B-24327FC0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45941-DACC-490F-AE8B-1E8E8ABD2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BA17CC-717D-4AB4-951C-E3B63EDEE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70231F-4B5D-46FE-A005-CF00F9CF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4C0DFF-7E87-4DC3-B16E-FB3B8BFE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963C9C-67BF-41A3-903E-B5530C41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57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C173F-A921-4B9A-A9B7-D70DDF84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62FD35-EFB7-48BB-A1BB-E938F2142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4CF54-B9E2-40C7-861A-0E10CB6D1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E6BB86-192B-48D2-BEAA-53647130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D4D189-F297-4375-ADE0-E68227A9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FC910-D7A3-48E9-A2A0-6460B608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40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D327F4-B431-486F-9F2B-C4C37C35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1DD1C4-005E-4EBB-8816-04416F425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AAE4A-9FDC-49CF-99AE-E44B8EBDB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B23D-B1B7-4613-91E5-1D465EBE6A72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5D1C5-26CE-4D5C-8A84-B965B6DC0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26F299-729F-4E03-A093-C214AE8FE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12142-F2A8-4823-9672-B346C6C7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7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10" Type="http://schemas.openxmlformats.org/officeDocument/2006/relationships/image" Target="../media/image4.png"/><Relationship Id="rId4" Type="http://schemas.openxmlformats.org/officeDocument/2006/relationships/image" Target="../media/image33.png"/><Relationship Id="rId9" Type="http://schemas.microsoft.com/office/2007/relationships/hdphoto" Target="../media/hdphoto1.wdp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5.wdp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CDB3E47-CD81-45F1-B2E4-999E4960F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66853" y="-2315461"/>
            <a:ext cx="6436416" cy="64307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BFE180-F754-4A2A-BFD1-E15CAC3B8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763" y="1702621"/>
            <a:ext cx="4480277" cy="486558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763632" y="2081967"/>
            <a:ext cx="7330115" cy="1790293"/>
            <a:chOff x="3338116" y="2848637"/>
            <a:chExt cx="5591466" cy="1875365"/>
          </a:xfrm>
        </p:grpSpPr>
        <p:sp>
          <p:nvSpPr>
            <p:cNvPr id="7" name="TextBox 6"/>
            <p:cNvSpPr txBox="1"/>
            <p:nvPr/>
          </p:nvSpPr>
          <p:spPr>
            <a:xfrm>
              <a:off x="3393183" y="2848637"/>
              <a:ext cx="5536399" cy="4030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블록체인 기반 건강 설문조사</a:t>
              </a:r>
              <a:r>
                <a:rPr lang="en-US" altLang="ko-KR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&amp;   </a:t>
              </a:r>
              <a:r>
                <a:rPr lang="ko-KR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헬스케어 데이터 거래 플랫폼</a:t>
              </a:r>
              <a:endParaRPr lang="en-US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38116" y="3079754"/>
              <a:ext cx="5536399" cy="1644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600" b="0" spc="-300" dirty="0">
                  <a:solidFill>
                    <a:srgbClr val="1D78FF"/>
                  </a:solidFill>
                  <a:latin typeface="+mj-ea"/>
                  <a:ea typeface="+mj-ea"/>
                </a:rPr>
                <a:t>INO-SURVEY</a:t>
              </a:r>
              <a:endParaRPr lang="ko-KR" altLang="en-US" sz="9600" b="0" spc="-300" dirty="0">
                <a:solidFill>
                  <a:srgbClr val="1D78FF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E0D46AF-C52F-44DC-B170-52A359116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999" y="4578913"/>
            <a:ext cx="2747024" cy="381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9AA708-08B2-4AB2-8ACB-9BE3F09614D8}"/>
              </a:ext>
            </a:extLst>
          </p:cNvPr>
          <p:cNvSpPr txBox="1"/>
          <p:nvPr/>
        </p:nvSpPr>
        <p:spPr>
          <a:xfrm>
            <a:off x="908016" y="5118243"/>
            <a:ext cx="4057521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영진전문대학교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1003B86-B1FA-4859-BE5F-F96D0B0C7EEB}"/>
              </a:ext>
            </a:extLst>
          </p:cNvPr>
          <p:cNvSpPr txBox="1"/>
          <p:nvPr/>
        </p:nvSpPr>
        <p:spPr>
          <a:xfrm>
            <a:off x="1313325" y="540461"/>
            <a:ext cx="508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설문조사 플랫폼</a:t>
            </a:r>
            <a:endParaRPr lang="en-US" altLang="ko-KR" sz="3600" b="1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8E6F46-B571-42AD-95D8-F912F16209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52" y="330047"/>
            <a:ext cx="1056794" cy="10567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A6D8E9-97ED-4B99-A4A7-CAABBB905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37" y="2798241"/>
            <a:ext cx="1668600" cy="1668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89340A-A5E6-49F8-9FBC-3BCCE4E18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32" y="2798241"/>
            <a:ext cx="1668601" cy="16686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9FF5D1-D415-4855-B809-5AAECBAA74B6}"/>
              </a:ext>
            </a:extLst>
          </p:cNvPr>
          <p:cNvSpPr/>
          <p:nvPr/>
        </p:nvSpPr>
        <p:spPr>
          <a:xfrm>
            <a:off x="4039131" y="4473570"/>
            <a:ext cx="1814562" cy="44790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응답자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DAD85A-554E-43DD-8A20-6FFB53B0EE04}"/>
              </a:ext>
            </a:extLst>
          </p:cNvPr>
          <p:cNvSpPr/>
          <p:nvPr/>
        </p:nvSpPr>
        <p:spPr>
          <a:xfrm>
            <a:off x="1371756" y="4473570"/>
            <a:ext cx="1814562" cy="44790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요청자</a:t>
            </a:r>
            <a:endParaRPr lang="ko-KR" altLang="en-US" sz="2400" b="1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AB28C4C-B668-463E-8A85-757A8466CC8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09" y="3800797"/>
            <a:ext cx="896726" cy="896726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2CAF26F-3BED-4A3E-A754-84FB4BB15609}"/>
              </a:ext>
            </a:extLst>
          </p:cNvPr>
          <p:cNvSpPr/>
          <p:nvPr/>
        </p:nvSpPr>
        <p:spPr>
          <a:xfrm>
            <a:off x="6268156" y="3434201"/>
            <a:ext cx="1905921" cy="579261"/>
          </a:xfrm>
          <a:prstGeom prst="rightArrow">
            <a:avLst>
              <a:gd name="adj1" fmla="val 36660"/>
              <a:gd name="adj2" fmla="val 92203"/>
            </a:avLst>
          </a:prstGeom>
          <a:solidFill>
            <a:srgbClr val="47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302E7B7-68D0-452B-A4FA-E333181AFD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31" y="2613391"/>
            <a:ext cx="2089530" cy="2089530"/>
          </a:xfrm>
          <a:prstGeom prst="rect">
            <a:avLst/>
          </a:prstGeom>
        </p:spPr>
      </p:pic>
      <p:sp>
        <p:nvSpPr>
          <p:cNvPr id="37" name="곱하기 기호 36">
            <a:extLst>
              <a:ext uri="{FF2B5EF4-FFF2-40B4-BE49-F238E27FC236}">
                <a16:creationId xmlns:a16="http://schemas.microsoft.com/office/drawing/2014/main" id="{A4491038-3743-4B37-A87F-6A14AF46BB0F}"/>
              </a:ext>
            </a:extLst>
          </p:cNvPr>
          <p:cNvSpPr/>
          <p:nvPr/>
        </p:nvSpPr>
        <p:spPr>
          <a:xfrm>
            <a:off x="6576511" y="3124964"/>
            <a:ext cx="979380" cy="1104508"/>
          </a:xfrm>
          <a:prstGeom prst="mathMultiply">
            <a:avLst>
              <a:gd name="adj1" fmla="val 16945"/>
            </a:avLst>
          </a:prstGeom>
          <a:solidFill>
            <a:srgbClr val="FF3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E69068-8B1B-46AE-8C21-034E660559AB}"/>
              </a:ext>
            </a:extLst>
          </p:cNvPr>
          <p:cNvSpPr/>
          <p:nvPr/>
        </p:nvSpPr>
        <p:spPr>
          <a:xfrm>
            <a:off x="8796994" y="4483538"/>
            <a:ext cx="1814562" cy="44790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기업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8511B26-7BEA-4CBB-B7AF-3F452EFE2E5A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43FFA84-8AF9-490D-B267-809D5C742454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42" name="사각형: 둥근 대각선 방향 모서리 41">
                <a:extLst>
                  <a:ext uri="{FF2B5EF4-FFF2-40B4-BE49-F238E27FC236}">
                    <a16:creationId xmlns:a16="http://schemas.microsoft.com/office/drawing/2014/main" id="{7B999343-B2D9-4DC6-BBB6-0B9CFC5172FD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AF592A-B150-430B-B071-0AABC9F969AF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bg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DF12D07-581A-47A0-B28D-A48464475106}"/>
                </a:ext>
              </a:extLst>
            </p:cNvPr>
            <p:cNvGrpSpPr/>
            <p:nvPr/>
          </p:nvGrpSpPr>
          <p:grpSpPr>
            <a:xfrm>
              <a:off x="8986911" y="-606375"/>
              <a:ext cx="656124" cy="1398544"/>
              <a:chOff x="8734091" y="-606375"/>
              <a:chExt cx="656124" cy="1398544"/>
            </a:xfrm>
          </p:grpSpPr>
          <p:sp>
            <p:nvSpPr>
              <p:cNvPr id="40" name="사각형: 둥근 대각선 방향 모서리 39">
                <a:extLst>
                  <a:ext uri="{FF2B5EF4-FFF2-40B4-BE49-F238E27FC236}">
                    <a16:creationId xmlns:a16="http://schemas.microsoft.com/office/drawing/2014/main" id="{8F6D83BA-14E3-444E-8E3A-85C87DC5291A}"/>
                  </a:ext>
                </a:extLst>
              </p:cNvPr>
              <p:cNvSpPr/>
              <p:nvPr/>
            </p:nvSpPr>
            <p:spPr>
              <a:xfrm>
                <a:off x="8734091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45F7E-22A8-4E3A-8D8F-D18DACF127CE}"/>
                  </a:ext>
                </a:extLst>
              </p:cNvPr>
              <p:cNvSpPr txBox="1"/>
              <p:nvPr/>
            </p:nvSpPr>
            <p:spPr>
              <a:xfrm>
                <a:off x="8764699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DA2D351-189F-4BC4-BEB9-7ABA82509724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38" name="사각형: 둥근 대각선 방향 모서리 37">
                <a:extLst>
                  <a:ext uri="{FF2B5EF4-FFF2-40B4-BE49-F238E27FC236}">
                    <a16:creationId xmlns:a16="http://schemas.microsoft.com/office/drawing/2014/main" id="{6623F56D-74F0-41AE-A666-00A7743E809F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0B6BF5-07F4-4D26-922E-21A6266F162F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6CAE9D9-9C26-4063-AA40-B5EF76CBB99E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35" name="사각형: 둥근 대각선 방향 모서리 34">
                <a:extLst>
                  <a:ext uri="{FF2B5EF4-FFF2-40B4-BE49-F238E27FC236}">
                    <a16:creationId xmlns:a16="http://schemas.microsoft.com/office/drawing/2014/main" id="{C496F2FC-C793-4A3C-A0EE-638EEBC7E2B3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89F920-5DBD-4566-A3D5-8F90240967EE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195EFDB-7EA7-4430-9358-0A8EA91AFA6F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32" name="사각형: 둥근 대각선 방향 모서리 31">
                <a:extLst>
                  <a:ext uri="{FF2B5EF4-FFF2-40B4-BE49-F238E27FC236}">
                    <a16:creationId xmlns:a16="http://schemas.microsoft.com/office/drawing/2014/main" id="{22C1DD2C-8DBC-4E98-B9F7-A33C8A57E1A2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8217C1-861E-47EB-B167-23AF256C2610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02F2C13-94A0-497A-8F7C-0E4C2EC79C96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358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7357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570D5D30-51F9-4F2C-8EA8-FE82DD1F9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68" y="2695680"/>
            <a:ext cx="2397300" cy="2397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220CBD-F222-4364-A634-71B8B6346AD8}"/>
              </a:ext>
            </a:extLst>
          </p:cNvPr>
          <p:cNvSpPr txBox="1"/>
          <p:nvPr/>
        </p:nvSpPr>
        <p:spPr>
          <a:xfrm>
            <a:off x="1337317" y="516224"/>
            <a:ext cx="564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Block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Chain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05CAE9-6FB5-4FB9-8B8D-68D69B559D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52" y="330047"/>
            <a:ext cx="1056794" cy="10567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FA3DB5-23BB-4B21-8739-FEFB21A0D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29" y="1831636"/>
            <a:ext cx="3681742" cy="36817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ABCF5A-EA70-4096-91E2-682C0BD55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61" y="2342282"/>
            <a:ext cx="2397300" cy="2397300"/>
          </a:xfrm>
          <a:prstGeom prst="rect">
            <a:avLst/>
          </a:prstGeom>
          <a:ln>
            <a:noFill/>
          </a:ln>
          <a:effectLst>
            <a:outerShdw blurRad="76200" dist="139700" dir="2700000" sx="96000" sy="96000" algn="tl" rotWithShape="0">
              <a:schemeClr val="bg1">
                <a:lumMod val="50000"/>
                <a:alpha val="92000"/>
              </a:schemeClr>
            </a:outerShdw>
          </a:effectLst>
        </p:spPr>
      </p:pic>
      <p:pic>
        <p:nvPicPr>
          <p:cNvPr id="28" name="그림 27" descr="exercise">
            <a:extLst>
              <a:ext uri="{FF2B5EF4-FFF2-40B4-BE49-F238E27FC236}">
                <a16:creationId xmlns:a16="http://schemas.microsoft.com/office/drawing/2014/main" id="{51E36D35-7F59-4A43-A73C-22E42F3149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69" y="2488898"/>
            <a:ext cx="923684" cy="92368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0D84D6-2456-465C-8DC9-1E7D30C48CC4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BCBA0D6-5CFC-45F7-BF64-BD3FD3213BA2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37" name="사각형: 둥근 대각선 방향 모서리 36">
                <a:extLst>
                  <a:ext uri="{FF2B5EF4-FFF2-40B4-BE49-F238E27FC236}">
                    <a16:creationId xmlns:a16="http://schemas.microsoft.com/office/drawing/2014/main" id="{433CDA09-0652-40F3-8286-0DE76856CC28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F81CAD-DCE0-4205-A48F-67537BBDBCB1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A1A1A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90C3913-A31F-42D8-8AB7-A52B35DC5E03}"/>
                </a:ext>
              </a:extLst>
            </p:cNvPr>
            <p:cNvGrpSpPr/>
            <p:nvPr/>
          </p:nvGrpSpPr>
          <p:grpSpPr>
            <a:xfrm>
              <a:off x="8986911" y="-606375"/>
              <a:ext cx="656124" cy="1398544"/>
              <a:chOff x="8734091" y="-606375"/>
              <a:chExt cx="656124" cy="1398544"/>
            </a:xfrm>
          </p:grpSpPr>
          <p:sp>
            <p:nvSpPr>
              <p:cNvPr id="35" name="사각형: 둥근 대각선 방향 모서리 34">
                <a:extLst>
                  <a:ext uri="{FF2B5EF4-FFF2-40B4-BE49-F238E27FC236}">
                    <a16:creationId xmlns:a16="http://schemas.microsoft.com/office/drawing/2014/main" id="{D0703846-44ED-48AD-8F57-37227F87A139}"/>
                  </a:ext>
                </a:extLst>
              </p:cNvPr>
              <p:cNvSpPr/>
              <p:nvPr/>
            </p:nvSpPr>
            <p:spPr>
              <a:xfrm>
                <a:off x="8734091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272E1C-F5E2-4586-92C4-85A22EB3C9A8}"/>
                  </a:ext>
                </a:extLst>
              </p:cNvPr>
              <p:cNvSpPr txBox="1"/>
              <p:nvPr/>
            </p:nvSpPr>
            <p:spPr>
              <a:xfrm>
                <a:off x="8764699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98B8E2F-D79B-4B69-9BEF-39EC3371DE17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32" name="사각형: 둥근 대각선 방향 모서리 31">
                <a:extLst>
                  <a:ext uri="{FF2B5EF4-FFF2-40B4-BE49-F238E27FC236}">
                    <a16:creationId xmlns:a16="http://schemas.microsoft.com/office/drawing/2014/main" id="{C8E2C86A-1396-4583-9C52-C311536644A3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C2ACBD-7329-43E5-95E2-DBBA8C77B6FA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EBA42E3-4ACD-4D72-A5C0-F719837559E8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29" name="사각형: 둥근 대각선 방향 모서리 28">
                <a:extLst>
                  <a:ext uri="{FF2B5EF4-FFF2-40B4-BE49-F238E27FC236}">
                    <a16:creationId xmlns:a16="http://schemas.microsoft.com/office/drawing/2014/main" id="{4D2A2447-D850-43CA-844E-7E5419B61ED6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987B67-39A0-4F59-A6CB-F7B01C4A4EA0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155E1F8-8081-4CAB-85A4-BF47A4C84B2E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26" name="사각형: 둥근 대각선 방향 모서리 25">
                <a:extLst>
                  <a:ext uri="{FF2B5EF4-FFF2-40B4-BE49-F238E27FC236}">
                    <a16:creationId xmlns:a16="http://schemas.microsoft.com/office/drawing/2014/main" id="{CC6AF217-988C-41E0-828B-A8A1C0937485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8BA451-8B7D-49D8-BD11-15E33E8FB024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AA430A-B2BF-451E-80D0-B57F0DE7CDAC}"/>
              </a:ext>
            </a:extLst>
          </p:cNvPr>
          <p:cNvSpPr/>
          <p:nvPr/>
        </p:nvSpPr>
        <p:spPr>
          <a:xfrm>
            <a:off x="213649" y="1398374"/>
            <a:ext cx="11819493" cy="4671223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3B41BC-E229-4BFF-988D-2661C12F5DCE}"/>
              </a:ext>
            </a:extLst>
          </p:cNvPr>
          <p:cNvGrpSpPr/>
          <p:nvPr/>
        </p:nvGrpSpPr>
        <p:grpSpPr>
          <a:xfrm>
            <a:off x="1412069" y="2757612"/>
            <a:ext cx="9367862" cy="1768234"/>
            <a:chOff x="1227019" y="2105787"/>
            <a:chExt cx="9367862" cy="176823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F35220-05D6-48FE-97FA-E0CD4ACB0884}"/>
                </a:ext>
              </a:extLst>
            </p:cNvPr>
            <p:cNvSpPr txBox="1"/>
            <p:nvPr/>
          </p:nvSpPr>
          <p:spPr>
            <a:xfrm>
              <a:off x="1227019" y="3104580"/>
              <a:ext cx="93678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solidFill>
                    <a:srgbClr val="1D78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믿을 수 있는 건강 데이터</a:t>
              </a:r>
              <a:r>
                <a:rPr lang="ko-KR" altLang="en-US" sz="3600" dirty="0">
                  <a:solidFill>
                    <a:srgbClr val="2626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생산합니다</a:t>
              </a:r>
              <a:r>
                <a:rPr lang="en-US" altLang="ko-KR" sz="3600" dirty="0">
                  <a:solidFill>
                    <a:srgbClr val="2626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!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11F447E-8C3E-448E-A01A-E079189C9766}"/>
                </a:ext>
              </a:extLst>
            </p:cNvPr>
            <p:cNvSpPr txBox="1"/>
            <p:nvPr/>
          </p:nvSpPr>
          <p:spPr>
            <a:xfrm>
              <a:off x="1227019" y="2105787"/>
              <a:ext cx="725792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6600" b="0" spc="-300" dirty="0">
                  <a:solidFill>
                    <a:srgbClr val="1D78FF"/>
                  </a:solidFill>
                  <a:latin typeface="+mj-ea"/>
                  <a:ea typeface="+mj-ea"/>
                </a:rPr>
                <a:t>INO-SURVEY</a:t>
              </a:r>
              <a:r>
                <a:rPr lang="ko-KR" altLang="en-US" sz="4000" b="0" spc="-300" dirty="0">
                  <a:latin typeface="+mj-ea"/>
                  <a:ea typeface="+mj-ea"/>
                </a:rPr>
                <a:t>는</a:t>
              </a:r>
              <a:endParaRPr lang="ko-KR" altLang="en-US" sz="9600" b="0" spc="-300" dirty="0">
                <a:latin typeface="+mj-ea"/>
                <a:ea typeface="+mj-ea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0E82F10-472C-429D-964F-ED9E62AEA907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32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18516 0.006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58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38D7416E-6FC7-4021-A0E7-DD8D32F71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" b="7854"/>
          <a:stretch/>
        </p:blipFill>
        <p:spPr>
          <a:xfrm>
            <a:off x="665377" y="538609"/>
            <a:ext cx="11526623" cy="63193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C2D45C-7311-4D5D-A7D7-D4ECCF92087F}"/>
              </a:ext>
            </a:extLst>
          </p:cNvPr>
          <p:cNvSpPr txBox="1"/>
          <p:nvPr/>
        </p:nvSpPr>
        <p:spPr>
          <a:xfrm>
            <a:off x="3669695" y="2497976"/>
            <a:ext cx="4852610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기술설명</a:t>
            </a:r>
            <a:endParaRPr lang="en-US" altLang="ko-KR" sz="10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F2EC9-0A77-45AC-8018-2158748A1C8D}"/>
              </a:ext>
            </a:extLst>
          </p:cNvPr>
          <p:cNvSpPr txBox="1"/>
          <p:nvPr/>
        </p:nvSpPr>
        <p:spPr>
          <a:xfrm>
            <a:off x="168107" y="131559"/>
            <a:ext cx="26532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영진전문대학교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나나이로토리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AC839E-872F-486E-AB0A-FCE1B880A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58" y="504308"/>
            <a:ext cx="1865040" cy="2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46637A-5A12-4E3F-9DC9-521A47FD1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29" y="1831636"/>
            <a:ext cx="3681742" cy="368174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72E90B-42DB-4424-806F-A217DA27B22B}"/>
              </a:ext>
            </a:extLst>
          </p:cNvPr>
          <p:cNvSpPr/>
          <p:nvPr/>
        </p:nvSpPr>
        <p:spPr>
          <a:xfrm>
            <a:off x="257373" y="1344622"/>
            <a:ext cx="11819493" cy="4671223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A039F-FB94-47DA-BEB4-B2023FD19FD3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16D3E-958C-4D3B-8F9C-8D6B487496E9}"/>
              </a:ext>
            </a:extLst>
          </p:cNvPr>
          <p:cNvSpPr txBox="1"/>
          <p:nvPr/>
        </p:nvSpPr>
        <p:spPr>
          <a:xfrm>
            <a:off x="1337317" y="516224"/>
            <a:ext cx="564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Block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Chain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8ABACE-29ED-4C1F-938E-DD0FF9657B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52" y="330047"/>
            <a:ext cx="1056794" cy="105679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0A27E9-EB19-498E-B01C-75847DB0CD4B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70A05CA-7F58-4CAA-BE6B-66B2EED4BA19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26" name="사각형: 둥근 대각선 방향 모서리 25">
                <a:extLst>
                  <a:ext uri="{FF2B5EF4-FFF2-40B4-BE49-F238E27FC236}">
                    <a16:creationId xmlns:a16="http://schemas.microsoft.com/office/drawing/2014/main" id="{66186E13-F88B-4891-9CE4-D6F2E503770D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CF14E7-51B1-4863-9E81-BEE3F37CC924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A1A1A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D5D89BE-DD4A-4B3C-AFEB-1D67153A9F8B}"/>
                </a:ext>
              </a:extLst>
            </p:cNvPr>
            <p:cNvGrpSpPr/>
            <p:nvPr/>
          </p:nvGrpSpPr>
          <p:grpSpPr>
            <a:xfrm>
              <a:off x="8986911" y="-606375"/>
              <a:ext cx="656124" cy="1398544"/>
              <a:chOff x="8734091" y="-606375"/>
              <a:chExt cx="656124" cy="1398544"/>
            </a:xfrm>
          </p:grpSpPr>
          <p:sp>
            <p:nvSpPr>
              <p:cNvPr id="24" name="사각형: 둥근 대각선 방향 모서리 23">
                <a:extLst>
                  <a:ext uri="{FF2B5EF4-FFF2-40B4-BE49-F238E27FC236}">
                    <a16:creationId xmlns:a16="http://schemas.microsoft.com/office/drawing/2014/main" id="{959B9A63-DBBA-4776-91B9-8BAEE23D8B7C}"/>
                  </a:ext>
                </a:extLst>
              </p:cNvPr>
              <p:cNvSpPr/>
              <p:nvPr/>
            </p:nvSpPr>
            <p:spPr>
              <a:xfrm>
                <a:off x="8734091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A6D4FC-A4C1-4EE0-BDC6-8F48A0CF6B6D}"/>
                  </a:ext>
                </a:extLst>
              </p:cNvPr>
              <p:cNvSpPr txBox="1"/>
              <p:nvPr/>
            </p:nvSpPr>
            <p:spPr>
              <a:xfrm>
                <a:off x="8764699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9E167B3-C7ED-45F5-947B-7D626EE0AD86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22" name="사각형: 둥근 대각선 방향 모서리 21">
                <a:extLst>
                  <a:ext uri="{FF2B5EF4-FFF2-40B4-BE49-F238E27FC236}">
                    <a16:creationId xmlns:a16="http://schemas.microsoft.com/office/drawing/2014/main" id="{EAC409C4-89A2-4958-B6D6-D1B2EACF9792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A54800-D331-436E-B030-6CBBF1934696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6071AE2-3C07-4F2B-A7C0-2BBEBD11130E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20" name="사각형: 둥근 대각선 방향 모서리 19">
                <a:extLst>
                  <a:ext uri="{FF2B5EF4-FFF2-40B4-BE49-F238E27FC236}">
                    <a16:creationId xmlns:a16="http://schemas.microsoft.com/office/drawing/2014/main" id="{1136B880-5B26-46DB-AA9E-8E0B4E88BFC4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0544BF-9DDC-493E-8CF4-8208E0570C0D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5A5EC3E-3203-4DC7-82EA-62E13586AF42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18" name="사각형: 둥근 대각선 방향 모서리 17">
                <a:extLst>
                  <a:ext uri="{FF2B5EF4-FFF2-40B4-BE49-F238E27FC236}">
                    <a16:creationId xmlns:a16="http://schemas.microsoft.com/office/drawing/2014/main" id="{04A6D3B2-FE60-496A-8692-7BA614763025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73178D-2D15-4DA2-88E5-291877B89DCC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228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C355A7EB-8851-4A2E-B467-BB54926D6BF3}"/>
              </a:ext>
            </a:extLst>
          </p:cNvPr>
          <p:cNvGrpSpPr/>
          <p:nvPr/>
        </p:nvGrpSpPr>
        <p:grpSpPr>
          <a:xfrm>
            <a:off x="257373" y="1344622"/>
            <a:ext cx="11819493" cy="4671223"/>
            <a:chOff x="257373" y="1344622"/>
            <a:chExt cx="11819493" cy="4671223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54A320CB-6A8C-40EE-BFB6-6756C0ED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129" y="1831636"/>
              <a:ext cx="3681742" cy="3681742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2445681-7BDA-4EFF-97F0-34A22B7462C2}"/>
                </a:ext>
              </a:extLst>
            </p:cNvPr>
            <p:cNvSpPr/>
            <p:nvPr/>
          </p:nvSpPr>
          <p:spPr>
            <a:xfrm>
              <a:off x="257373" y="1344622"/>
              <a:ext cx="11819493" cy="4671223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1D4B03-5017-47F1-BE30-7FFAAD4FD98A}"/>
              </a:ext>
            </a:extLst>
          </p:cNvPr>
          <p:cNvSpPr/>
          <p:nvPr/>
        </p:nvSpPr>
        <p:spPr>
          <a:xfrm>
            <a:off x="4483536" y="3347069"/>
            <a:ext cx="7290816" cy="142193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229F835A-DD44-44EB-87A6-B442EF5B4878}"/>
              </a:ext>
            </a:extLst>
          </p:cNvPr>
          <p:cNvSpPr/>
          <p:nvPr/>
        </p:nvSpPr>
        <p:spPr>
          <a:xfrm>
            <a:off x="4882972" y="3465147"/>
            <a:ext cx="1274115" cy="1242738"/>
          </a:xfrm>
          <a:prstGeom prst="mathMultiply">
            <a:avLst>
              <a:gd name="adj1" fmla="val 127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F1EC117B-81D9-4350-A68D-F3D79F1ED20E}"/>
              </a:ext>
            </a:extLst>
          </p:cNvPr>
          <p:cNvSpPr/>
          <p:nvPr/>
        </p:nvSpPr>
        <p:spPr>
          <a:xfrm>
            <a:off x="9792852" y="3465147"/>
            <a:ext cx="1274115" cy="1242738"/>
          </a:xfrm>
          <a:prstGeom prst="mathMultiply">
            <a:avLst>
              <a:gd name="adj1" fmla="val 127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7443D-4778-47B7-8092-2BA28DC2E71E}"/>
              </a:ext>
            </a:extLst>
          </p:cNvPr>
          <p:cNvSpPr txBox="1"/>
          <p:nvPr/>
        </p:nvSpPr>
        <p:spPr>
          <a:xfrm>
            <a:off x="1313215" y="535278"/>
            <a:ext cx="658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PoW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(Proof of Work)…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AB22DD-D3FF-4DAE-950D-DE9BA454907F}"/>
              </a:ext>
            </a:extLst>
          </p:cNvPr>
          <p:cNvSpPr txBox="1"/>
          <p:nvPr/>
        </p:nvSpPr>
        <p:spPr>
          <a:xfrm>
            <a:off x="1313325" y="540461"/>
            <a:ext cx="658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PoA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(Proof of Authority)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8764C1-032B-4CEE-955E-7E50AA4326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52" y="330047"/>
            <a:ext cx="1056794" cy="105679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DB85194-C06F-4F51-B9C5-7840ABD35EDF}"/>
              </a:ext>
            </a:extLst>
          </p:cNvPr>
          <p:cNvSpPr/>
          <p:nvPr/>
        </p:nvSpPr>
        <p:spPr>
          <a:xfrm>
            <a:off x="5226399" y="3656300"/>
            <a:ext cx="698688" cy="71535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64C5FF0-0303-4D00-851D-04F698DF354E}"/>
              </a:ext>
            </a:extLst>
          </p:cNvPr>
          <p:cNvSpPr/>
          <p:nvPr/>
        </p:nvSpPr>
        <p:spPr>
          <a:xfrm>
            <a:off x="7548462" y="3691359"/>
            <a:ext cx="698688" cy="71535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38BBCD-CF1E-4CD6-8F2F-BA9C600B2DF9}"/>
              </a:ext>
            </a:extLst>
          </p:cNvPr>
          <p:cNvSpPr/>
          <p:nvPr/>
        </p:nvSpPr>
        <p:spPr>
          <a:xfrm>
            <a:off x="10084159" y="3660208"/>
            <a:ext cx="698688" cy="71535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DD431E7-144A-4113-8BED-221F8021E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25" y="3194360"/>
            <a:ext cx="1567159" cy="156715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F85168C-D727-4784-A508-071EC586AD68}"/>
              </a:ext>
            </a:extLst>
          </p:cNvPr>
          <p:cNvGrpSpPr/>
          <p:nvPr/>
        </p:nvGrpSpPr>
        <p:grpSpPr>
          <a:xfrm>
            <a:off x="6551897" y="2607321"/>
            <a:ext cx="2627986" cy="2452763"/>
            <a:chOff x="6514211" y="2399653"/>
            <a:chExt cx="2627986" cy="24527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6DD603-FBC9-47A0-87DA-D8340AA8C95E}"/>
                </a:ext>
              </a:extLst>
            </p:cNvPr>
            <p:cNvSpPr txBox="1"/>
            <p:nvPr/>
          </p:nvSpPr>
          <p:spPr>
            <a:xfrm>
              <a:off x="6622322" y="2480213"/>
              <a:ext cx="23096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Authority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379A0E-B0AE-4652-B1E7-9E8E1812C807}"/>
                </a:ext>
              </a:extLst>
            </p:cNvPr>
            <p:cNvSpPr/>
            <p:nvPr/>
          </p:nvSpPr>
          <p:spPr>
            <a:xfrm>
              <a:off x="6514211" y="2399653"/>
              <a:ext cx="2627986" cy="2452763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CD4DE39-F75D-42C4-A230-BD2E974DF225}"/>
              </a:ext>
            </a:extLst>
          </p:cNvPr>
          <p:cNvSpPr txBox="1"/>
          <p:nvPr/>
        </p:nvSpPr>
        <p:spPr>
          <a:xfrm>
            <a:off x="885349" y="2446409"/>
            <a:ext cx="441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모든 데이터 열람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59B4AA8-E6BF-47DB-9AB9-A37921B2FDAB}"/>
              </a:ext>
            </a:extLst>
          </p:cNvPr>
          <p:cNvGrpSpPr/>
          <p:nvPr/>
        </p:nvGrpSpPr>
        <p:grpSpPr>
          <a:xfrm>
            <a:off x="186253" y="1386840"/>
            <a:ext cx="11819493" cy="4671223"/>
            <a:chOff x="562557" y="1298269"/>
            <a:chExt cx="11819493" cy="417803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BA81BC1-99A9-4383-ADDE-EADBD121E8F9}"/>
                </a:ext>
              </a:extLst>
            </p:cNvPr>
            <p:cNvSpPr/>
            <p:nvPr/>
          </p:nvSpPr>
          <p:spPr>
            <a:xfrm>
              <a:off x="562557" y="1298269"/>
              <a:ext cx="11819493" cy="4178030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B48778-A13C-44B0-BFD0-D1C9706F029D}"/>
                </a:ext>
              </a:extLst>
            </p:cNvPr>
            <p:cNvSpPr txBox="1"/>
            <p:nvPr/>
          </p:nvSpPr>
          <p:spPr>
            <a:xfrm>
              <a:off x="3063830" y="2797771"/>
              <a:ext cx="6410730" cy="1073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err="1">
                  <a:latin typeface="+mj-ea"/>
                  <a:ea typeface="+mj-ea"/>
                </a:rPr>
                <a:t>프라이빗</a:t>
              </a:r>
              <a:r>
                <a:rPr lang="ko-KR" altLang="en-US" sz="3600" b="1" dirty="0">
                  <a:latin typeface="+mj-ea"/>
                  <a:ea typeface="+mj-ea"/>
                </a:rPr>
                <a:t> 블록체인 네트워크 환경</a:t>
              </a:r>
              <a:endParaRPr lang="en-US" altLang="ko-KR" sz="36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3600" b="1" dirty="0">
                  <a:latin typeface="+mj-ea"/>
                  <a:ea typeface="+mj-ea"/>
                </a:rPr>
                <a:t>하드웨어 사용률  </a:t>
              </a:r>
              <a:endParaRPr lang="en-US" altLang="ko-KR" sz="3600" b="1" dirty="0">
                <a:latin typeface="+mj-ea"/>
                <a:ea typeface="+mj-ea"/>
              </a:endParaRPr>
            </a:p>
          </p:txBody>
        </p:sp>
      </p:grp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FA290706-B64E-4BC4-BD59-9DBBD07423C3}"/>
              </a:ext>
            </a:extLst>
          </p:cNvPr>
          <p:cNvSpPr/>
          <p:nvPr/>
        </p:nvSpPr>
        <p:spPr>
          <a:xfrm>
            <a:off x="7688742" y="3713613"/>
            <a:ext cx="491793" cy="623289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6F959A-7B84-41D8-9A63-CD7E55A02939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675F3D6-F60F-49BE-A800-CBFF26D52194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61" name="사각형: 둥근 대각선 방향 모서리 60">
                <a:extLst>
                  <a:ext uri="{FF2B5EF4-FFF2-40B4-BE49-F238E27FC236}">
                    <a16:creationId xmlns:a16="http://schemas.microsoft.com/office/drawing/2014/main" id="{53AFE94A-4590-4B7D-93C9-1D9F22598720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579511-1EAB-4E4B-A989-853B4A7D7DC9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A1A1A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512CEDD-E09D-494C-A9A3-041F984AB2BB}"/>
                </a:ext>
              </a:extLst>
            </p:cNvPr>
            <p:cNvGrpSpPr/>
            <p:nvPr/>
          </p:nvGrpSpPr>
          <p:grpSpPr>
            <a:xfrm>
              <a:off x="8986911" y="-606375"/>
              <a:ext cx="656124" cy="1398544"/>
              <a:chOff x="8734091" y="-606375"/>
              <a:chExt cx="656124" cy="1398544"/>
            </a:xfrm>
          </p:grpSpPr>
          <p:sp>
            <p:nvSpPr>
              <p:cNvPr id="59" name="사각형: 둥근 대각선 방향 모서리 58">
                <a:extLst>
                  <a:ext uri="{FF2B5EF4-FFF2-40B4-BE49-F238E27FC236}">
                    <a16:creationId xmlns:a16="http://schemas.microsoft.com/office/drawing/2014/main" id="{81F71675-349E-4A6B-A2B6-52DCDC3C8A0B}"/>
                  </a:ext>
                </a:extLst>
              </p:cNvPr>
              <p:cNvSpPr/>
              <p:nvPr/>
            </p:nvSpPr>
            <p:spPr>
              <a:xfrm>
                <a:off x="8734091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FE12B9-A332-451B-B3CA-E6DEB1FE76D4}"/>
                  </a:ext>
                </a:extLst>
              </p:cNvPr>
              <p:cNvSpPr txBox="1"/>
              <p:nvPr/>
            </p:nvSpPr>
            <p:spPr>
              <a:xfrm>
                <a:off x="8764699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B50CB2A-494E-496A-829E-1FC15EEDFF90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57" name="사각형: 둥근 대각선 방향 모서리 56">
                <a:extLst>
                  <a:ext uri="{FF2B5EF4-FFF2-40B4-BE49-F238E27FC236}">
                    <a16:creationId xmlns:a16="http://schemas.microsoft.com/office/drawing/2014/main" id="{B5E00E47-BF8B-49AE-93E3-05C9ED5355A9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A8AECE3-BD5D-45C9-888C-ADB4FE5E9AF9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494A86A-B888-4454-B4B1-4D6E9E857B56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46" name="사각형: 둥근 대각선 방향 모서리 45">
                <a:extLst>
                  <a:ext uri="{FF2B5EF4-FFF2-40B4-BE49-F238E27FC236}">
                    <a16:creationId xmlns:a16="http://schemas.microsoft.com/office/drawing/2014/main" id="{3498C0F7-98D8-4966-837A-C62F06DD8726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B1E4197-A09E-4D8C-9D4F-3334B36D2C32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914A8C0-4B57-447F-AA42-44EC53C0A3C2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44" name="사각형: 둥근 대각선 방향 모서리 43">
                <a:extLst>
                  <a:ext uri="{FF2B5EF4-FFF2-40B4-BE49-F238E27FC236}">
                    <a16:creationId xmlns:a16="http://schemas.microsoft.com/office/drawing/2014/main" id="{5620DC46-52F8-4945-9346-5BD784530D5E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1BE94B-0C0A-473E-826E-15F4E4420F61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757FB56-B6D4-4E1F-BCE3-744B91894EAD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636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13" grpId="0"/>
      <p:bldP spid="11" grpId="0"/>
      <p:bldP spid="20" grpId="0" animBg="1"/>
      <p:bldP spid="20" grpId="1" animBg="1"/>
      <p:bldP spid="21" grpId="0" animBg="1"/>
      <p:bldP spid="22" grpId="0" animBg="1"/>
      <p:bldP spid="22" grpId="1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16CD4C2-2F61-4583-8CD1-E901DD15AC0E}"/>
              </a:ext>
            </a:extLst>
          </p:cNvPr>
          <p:cNvSpPr/>
          <p:nvPr/>
        </p:nvSpPr>
        <p:spPr>
          <a:xfrm>
            <a:off x="484356" y="1154699"/>
            <a:ext cx="11381823" cy="5145617"/>
          </a:xfrm>
          <a:prstGeom prst="roundRect">
            <a:avLst/>
          </a:prstGeom>
          <a:noFill/>
          <a:ln w="19050">
            <a:solidFill>
              <a:srgbClr val="47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A89D90F-8AE0-4BB8-8661-FB55D44F7958}"/>
              </a:ext>
            </a:extLst>
          </p:cNvPr>
          <p:cNvSpPr/>
          <p:nvPr/>
        </p:nvSpPr>
        <p:spPr>
          <a:xfrm>
            <a:off x="930499" y="843487"/>
            <a:ext cx="2243787" cy="1056794"/>
          </a:xfrm>
          <a:prstGeom prst="roundRect">
            <a:avLst/>
          </a:prstGeom>
          <a:solidFill>
            <a:srgbClr val="47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j-ea"/>
                <a:ea typeface="+mj-ea"/>
              </a:rPr>
              <a:t>.      AWS</a:t>
            </a:r>
          </a:p>
          <a:p>
            <a:pPr algn="ctr"/>
            <a:r>
              <a:rPr lang="en-US" altLang="ko-KR" sz="2400" dirty="0">
                <a:latin typeface="+mj-ea"/>
                <a:ea typeface="+mj-ea"/>
              </a:rPr>
              <a:t>.     EC2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637395-B7C9-4308-8E9B-FA8F801C4E4B}"/>
              </a:ext>
            </a:extLst>
          </p:cNvPr>
          <p:cNvSpPr/>
          <p:nvPr/>
        </p:nvSpPr>
        <p:spPr>
          <a:xfrm>
            <a:off x="962042" y="4177526"/>
            <a:ext cx="7761717" cy="1836979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13119-EB76-473A-8617-BDAAB5567657}"/>
              </a:ext>
            </a:extLst>
          </p:cNvPr>
          <p:cNvSpPr txBox="1"/>
          <p:nvPr/>
        </p:nvSpPr>
        <p:spPr>
          <a:xfrm>
            <a:off x="819231" y="165305"/>
            <a:ext cx="303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블록체인 구성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2A6F6B-22B9-4778-800F-13A2F8794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" y="0"/>
            <a:ext cx="943864" cy="94386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75FCDFD-D191-4D08-B83C-004BBDA92402}"/>
              </a:ext>
            </a:extLst>
          </p:cNvPr>
          <p:cNvSpPr/>
          <p:nvPr/>
        </p:nvSpPr>
        <p:spPr>
          <a:xfrm>
            <a:off x="3293153" y="1485856"/>
            <a:ext cx="2846439" cy="1194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Boot Node</a:t>
            </a:r>
            <a:endParaRPr lang="ko-KR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88D08C9-C596-46A5-87DE-7B2D1870E8CA}"/>
              </a:ext>
            </a:extLst>
          </p:cNvPr>
          <p:cNvSpPr/>
          <p:nvPr/>
        </p:nvSpPr>
        <p:spPr>
          <a:xfrm>
            <a:off x="1338917" y="4510821"/>
            <a:ext cx="2749383" cy="1194619"/>
          </a:xfrm>
          <a:prstGeom prst="roundRect">
            <a:avLst>
              <a:gd name="adj" fmla="val 29013"/>
            </a:avLst>
          </a:prstGeom>
          <a:solidFill>
            <a:srgbClr val="7DB5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Authority node</a:t>
            </a:r>
            <a:endParaRPr lang="ko-KR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90018B-B974-4AE0-8EE1-B61D71864FDD}"/>
              </a:ext>
            </a:extLst>
          </p:cNvPr>
          <p:cNvSpPr/>
          <p:nvPr/>
        </p:nvSpPr>
        <p:spPr>
          <a:xfrm>
            <a:off x="5543525" y="4542918"/>
            <a:ext cx="2842592" cy="1194619"/>
          </a:xfrm>
          <a:prstGeom prst="roundRect">
            <a:avLst>
              <a:gd name="adj" fmla="val 29013"/>
            </a:avLst>
          </a:prstGeom>
          <a:solidFill>
            <a:srgbClr val="7DB5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Authority node</a:t>
            </a:r>
            <a:endParaRPr lang="ko-KR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CE96B44-93EE-44B7-BB44-14E4DA6F1113}"/>
              </a:ext>
            </a:extLst>
          </p:cNvPr>
          <p:cNvCxnSpPr>
            <a:cxnSpLocks/>
          </p:cNvCxnSpPr>
          <p:nvPr/>
        </p:nvCxnSpPr>
        <p:spPr>
          <a:xfrm flipH="1" flipV="1">
            <a:off x="5490840" y="2781632"/>
            <a:ext cx="1157395" cy="1348103"/>
          </a:xfrm>
          <a:prstGeom prst="straightConnector1">
            <a:avLst/>
          </a:prstGeom>
          <a:ln w="76200">
            <a:solidFill>
              <a:srgbClr val="479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455C6F9-A2C0-44E9-9642-831845E666D8}"/>
              </a:ext>
            </a:extLst>
          </p:cNvPr>
          <p:cNvCxnSpPr>
            <a:cxnSpLocks/>
          </p:cNvCxnSpPr>
          <p:nvPr/>
        </p:nvCxnSpPr>
        <p:spPr>
          <a:xfrm flipV="1">
            <a:off x="2932386" y="2781633"/>
            <a:ext cx="1093903" cy="1348102"/>
          </a:xfrm>
          <a:prstGeom prst="straightConnector1">
            <a:avLst/>
          </a:prstGeom>
          <a:ln w="76200">
            <a:solidFill>
              <a:srgbClr val="479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07168A-B01E-4686-BCA9-70ED135E7F71}"/>
              </a:ext>
            </a:extLst>
          </p:cNvPr>
          <p:cNvCxnSpPr>
            <a:cxnSpLocks/>
          </p:cNvCxnSpPr>
          <p:nvPr/>
        </p:nvCxnSpPr>
        <p:spPr>
          <a:xfrm flipH="1">
            <a:off x="4211221" y="5140227"/>
            <a:ext cx="1209383" cy="1"/>
          </a:xfrm>
          <a:prstGeom prst="straightConnector1">
            <a:avLst/>
          </a:prstGeom>
          <a:ln w="76200">
            <a:solidFill>
              <a:srgbClr val="4796FF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876B1EB-D7E2-4124-8F89-2119558A0BA2}"/>
              </a:ext>
            </a:extLst>
          </p:cNvPr>
          <p:cNvSpPr/>
          <p:nvPr/>
        </p:nvSpPr>
        <p:spPr>
          <a:xfrm>
            <a:off x="7301897" y="1942052"/>
            <a:ext cx="2846439" cy="11946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API server</a:t>
            </a:r>
            <a:endParaRPr lang="ko-KR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EB59B8-BEE0-4817-8A8F-BDA22B6B5E7D}"/>
              </a:ext>
            </a:extLst>
          </p:cNvPr>
          <p:cNvGrpSpPr/>
          <p:nvPr/>
        </p:nvGrpSpPr>
        <p:grpSpPr>
          <a:xfrm>
            <a:off x="6139315" y="1366502"/>
            <a:ext cx="5268183" cy="2695459"/>
            <a:chOff x="6123723" y="1407906"/>
            <a:chExt cx="5268183" cy="26954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4E5CE9E-2712-420E-9714-D63AC3DC9A2B}"/>
                </a:ext>
              </a:extLst>
            </p:cNvPr>
            <p:cNvGrpSpPr/>
            <p:nvPr/>
          </p:nvGrpSpPr>
          <p:grpSpPr>
            <a:xfrm>
              <a:off x="7858169" y="1407906"/>
              <a:ext cx="3533737" cy="2695459"/>
              <a:chOff x="8465409" y="3497680"/>
              <a:chExt cx="3533737" cy="2695459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99D9DC-D9B3-41A6-9310-BA3B49E60615}"/>
                  </a:ext>
                </a:extLst>
              </p:cNvPr>
              <p:cNvSpPr/>
              <p:nvPr/>
            </p:nvSpPr>
            <p:spPr>
              <a:xfrm>
                <a:off x="8465409" y="3497680"/>
                <a:ext cx="3506657" cy="269545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EEE9555-4FE8-4512-B78F-E2F2B3A943D4}"/>
                  </a:ext>
                </a:extLst>
              </p:cNvPr>
              <p:cNvSpPr/>
              <p:nvPr/>
            </p:nvSpPr>
            <p:spPr>
              <a:xfrm>
                <a:off x="8628521" y="3579914"/>
                <a:ext cx="3370625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+mj-ea"/>
                    <a:ea typeface="+mj-ea"/>
                  </a:rPr>
                  <a:t>{</a:t>
                </a: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   "</a:t>
                </a:r>
                <a:r>
                  <a:rPr lang="ko-KR" altLang="en-US" sz="1100" dirty="0" err="1">
                    <a:latin typeface="+mj-ea"/>
                    <a:ea typeface="+mj-ea"/>
                  </a:rPr>
                  <a:t>config</a:t>
                </a:r>
                <a:r>
                  <a:rPr lang="ko-KR" altLang="en-US" sz="1100" dirty="0">
                    <a:latin typeface="+mj-ea"/>
                    <a:ea typeface="+mj-ea"/>
                  </a:rPr>
                  <a:t>":{</a:t>
                </a: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      "</a:t>
                </a:r>
                <a:r>
                  <a:rPr lang="ko-KR" altLang="en-US" sz="1100" dirty="0" err="1">
                    <a:latin typeface="+mj-ea"/>
                    <a:ea typeface="+mj-ea"/>
                  </a:rPr>
                  <a:t>chainId</a:t>
                </a:r>
                <a:r>
                  <a:rPr lang="ko-KR" altLang="en-US" sz="1100" dirty="0">
                    <a:latin typeface="+mj-ea"/>
                    <a:ea typeface="+mj-ea"/>
                  </a:rPr>
                  <a:t>": 2757,</a:t>
                </a: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      "homesteadBlock":0,</a:t>
                </a: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      "eip155Block":0</a:t>
                </a: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   },</a:t>
                </a: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   "</a:t>
                </a:r>
                <a:r>
                  <a:rPr lang="ko-KR" altLang="en-US" sz="1100" dirty="0" err="1">
                    <a:latin typeface="+mj-ea"/>
                    <a:ea typeface="+mj-ea"/>
                  </a:rPr>
                  <a:t>difficulty</a:t>
                </a:r>
                <a:r>
                  <a:rPr lang="ko-KR" altLang="en-US" sz="1100" dirty="0">
                    <a:latin typeface="+mj-ea"/>
                    <a:ea typeface="+mj-ea"/>
                  </a:rPr>
                  <a:t>": "0x00",</a:t>
                </a: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   "</a:t>
                </a:r>
                <a:r>
                  <a:rPr lang="ko-KR" altLang="en-US" sz="1100" dirty="0" err="1">
                    <a:latin typeface="+mj-ea"/>
                    <a:ea typeface="+mj-ea"/>
                  </a:rPr>
                  <a:t>gasLimit</a:t>
                </a:r>
                <a:r>
                  <a:rPr lang="ko-KR" altLang="en-US" sz="1100" dirty="0">
                    <a:latin typeface="+mj-ea"/>
                    <a:ea typeface="+mj-ea"/>
                  </a:rPr>
                  <a:t>": "2100000",</a:t>
                </a: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   "</a:t>
                </a:r>
                <a:r>
                  <a:rPr lang="ko-KR" altLang="en-US" sz="1100" dirty="0" err="1">
                    <a:latin typeface="+mj-ea"/>
                    <a:ea typeface="+mj-ea"/>
                  </a:rPr>
                  <a:t>alloc</a:t>
                </a:r>
                <a:r>
                  <a:rPr lang="ko-KR" altLang="en-US" sz="1100" dirty="0">
                    <a:latin typeface="+mj-ea"/>
                    <a:ea typeface="+mj-ea"/>
                  </a:rPr>
                  <a:t>": {</a:t>
                </a:r>
                <a:endParaRPr lang="en-US" altLang="ko-KR" sz="1100" dirty="0">
                  <a:latin typeface="+mj-ea"/>
                  <a:ea typeface="+mj-ea"/>
                </a:endParaRP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"7df91875a174b3bc565e6424a0050ebc1b2d1d82": {         "</a:t>
                </a:r>
                <a:r>
                  <a:rPr lang="ko-KR" altLang="en-US" sz="1100" dirty="0" err="1">
                    <a:latin typeface="+mj-ea"/>
                    <a:ea typeface="+mj-ea"/>
                  </a:rPr>
                  <a:t>balance</a:t>
                </a:r>
                <a:r>
                  <a:rPr lang="ko-KR" altLang="en-US" sz="1100" dirty="0">
                    <a:latin typeface="+mj-ea"/>
                    <a:ea typeface="+mj-ea"/>
                  </a:rPr>
                  <a:t>": "300000"</a:t>
                </a: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      }</a:t>
                </a: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   }</a:t>
                </a:r>
              </a:p>
              <a:p>
                <a:r>
                  <a:rPr lang="ko-KR" altLang="en-US" sz="1100" dirty="0">
                    <a:latin typeface="+mj-ea"/>
                    <a:ea typeface="+mj-ea"/>
                  </a:rPr>
                  <a:t>}</a:t>
                </a:r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3D2032B-05B5-4931-8B5E-AAC78F9772EA}"/>
                </a:ext>
              </a:extLst>
            </p:cNvPr>
            <p:cNvCxnSpPr/>
            <p:nvPr/>
          </p:nvCxnSpPr>
          <p:spPr>
            <a:xfrm flipV="1">
              <a:off x="6123723" y="2126383"/>
              <a:ext cx="1734446" cy="1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EA9BEAE-BA9F-49EC-B1A4-B056020FF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" t="-10474" r="534" b="35995"/>
          <a:stretch/>
        </p:blipFill>
        <p:spPr>
          <a:xfrm>
            <a:off x="149530" y="539762"/>
            <a:ext cx="2782856" cy="132418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96948F8-3DE7-48B8-9F9D-5A37BB7B5C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976" y="2052934"/>
            <a:ext cx="2096346" cy="92500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8CF7B627-EE9B-4C5F-A9FF-F2FE43F35DEE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14FE167-CACA-488C-B4D8-25CF162176FF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66" name="사각형: 둥근 대각선 방향 모서리 65">
                <a:extLst>
                  <a:ext uri="{FF2B5EF4-FFF2-40B4-BE49-F238E27FC236}">
                    <a16:creationId xmlns:a16="http://schemas.microsoft.com/office/drawing/2014/main" id="{10C888D6-FF73-483C-A5D1-986D127D5107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D7CE42A-3625-4F6D-9D43-429612252D01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A1A1A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DCC484-097D-4EC8-9819-479CF366D7FB}"/>
                </a:ext>
              </a:extLst>
            </p:cNvPr>
            <p:cNvGrpSpPr/>
            <p:nvPr/>
          </p:nvGrpSpPr>
          <p:grpSpPr>
            <a:xfrm>
              <a:off x="8986911" y="-606375"/>
              <a:ext cx="656124" cy="1398544"/>
              <a:chOff x="8734091" y="-606375"/>
              <a:chExt cx="656124" cy="1398544"/>
            </a:xfrm>
          </p:grpSpPr>
          <p:sp>
            <p:nvSpPr>
              <p:cNvPr id="64" name="사각형: 둥근 대각선 방향 모서리 63">
                <a:extLst>
                  <a:ext uri="{FF2B5EF4-FFF2-40B4-BE49-F238E27FC236}">
                    <a16:creationId xmlns:a16="http://schemas.microsoft.com/office/drawing/2014/main" id="{5367331A-9648-4C5B-B7DA-4658E0CC5C56}"/>
                  </a:ext>
                </a:extLst>
              </p:cNvPr>
              <p:cNvSpPr/>
              <p:nvPr/>
            </p:nvSpPr>
            <p:spPr>
              <a:xfrm>
                <a:off x="8734091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EDAF132-627D-4BD8-B568-3B342A5AB9AB}"/>
                  </a:ext>
                </a:extLst>
              </p:cNvPr>
              <p:cNvSpPr txBox="1"/>
              <p:nvPr/>
            </p:nvSpPr>
            <p:spPr>
              <a:xfrm>
                <a:off x="8764699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DB64C88-4C8F-4041-AD24-600914C79F0A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54" name="사각형: 둥근 대각선 방향 모서리 53">
                <a:extLst>
                  <a:ext uri="{FF2B5EF4-FFF2-40B4-BE49-F238E27FC236}">
                    <a16:creationId xmlns:a16="http://schemas.microsoft.com/office/drawing/2014/main" id="{9A0110BD-E9EA-49C4-BE87-2A34532B4906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0A7509-5C7C-486C-9DBD-451A1B8D295A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5AE0560-C516-4616-B7B1-7C592DAB20C8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52" name="사각형: 둥근 대각선 방향 모서리 51">
                <a:extLst>
                  <a:ext uri="{FF2B5EF4-FFF2-40B4-BE49-F238E27FC236}">
                    <a16:creationId xmlns:a16="http://schemas.microsoft.com/office/drawing/2014/main" id="{73320C03-603C-48B5-884E-A76B44BF1F35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550D94-6882-4FAA-A70D-951A997C7393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5F761FA-4C8B-4A89-8DBE-2754B42CE619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50" name="사각형: 둥근 대각선 방향 모서리 49">
                <a:extLst>
                  <a:ext uri="{FF2B5EF4-FFF2-40B4-BE49-F238E27FC236}">
                    <a16:creationId xmlns:a16="http://schemas.microsoft.com/office/drawing/2014/main" id="{6FD04D4C-F0A2-4759-94EB-00274D1A119C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F75D4B6-F725-4694-8B19-4AA66538351F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3D97B55-A684-4AF7-ABD6-1FD774692973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409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771DDA99-22E4-48D1-9AD5-156699EC7C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51089" y="3914336"/>
            <a:ext cx="6436416" cy="6430768"/>
          </a:xfrm>
          <a:prstGeom prst="rect">
            <a:avLst/>
          </a:prstGeom>
        </p:spPr>
      </p:pic>
      <p:sp>
        <p:nvSpPr>
          <p:cNvPr id="144" name="모서리가 둥근 직사각형 143"/>
          <p:cNvSpPr/>
          <p:nvPr/>
        </p:nvSpPr>
        <p:spPr>
          <a:xfrm>
            <a:off x="2780753" y="3034086"/>
            <a:ext cx="3375095" cy="1553976"/>
          </a:xfrm>
          <a:prstGeom prst="roundRect">
            <a:avLst>
              <a:gd name="adj" fmla="val 6074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426" y="3448502"/>
            <a:ext cx="1556568" cy="1117772"/>
          </a:xfrm>
          <a:prstGeom prst="rect">
            <a:avLst/>
          </a:prstGeom>
          <a:ln>
            <a:noFill/>
          </a:ln>
        </p:spPr>
      </p:pic>
      <p:sp>
        <p:nvSpPr>
          <p:cNvPr id="149" name="모서리가 둥근 직사각형 148"/>
          <p:cNvSpPr/>
          <p:nvPr/>
        </p:nvSpPr>
        <p:spPr>
          <a:xfrm>
            <a:off x="496384" y="4691222"/>
            <a:ext cx="2179395" cy="1536962"/>
          </a:xfrm>
          <a:prstGeom prst="roundRect">
            <a:avLst>
              <a:gd name="adj" fmla="val 6074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2780753" y="4678484"/>
            <a:ext cx="3375096" cy="1553976"/>
          </a:xfrm>
          <a:prstGeom prst="roundRect">
            <a:avLst>
              <a:gd name="adj" fmla="val 6074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3366907" y="1389690"/>
            <a:ext cx="2788943" cy="1553975"/>
          </a:xfrm>
          <a:prstGeom prst="roundRect">
            <a:avLst>
              <a:gd name="adj" fmla="val 6074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41" y="1590155"/>
            <a:ext cx="2047055" cy="1177445"/>
          </a:xfrm>
          <a:prstGeom prst="rect">
            <a:avLst/>
          </a:prstGeom>
          <a:ln>
            <a:noFill/>
          </a:ln>
        </p:spPr>
      </p:pic>
      <p:sp>
        <p:nvSpPr>
          <p:cNvPr id="22" name="모서리가 둥근 직사각형 21"/>
          <p:cNvSpPr/>
          <p:nvPr/>
        </p:nvSpPr>
        <p:spPr>
          <a:xfrm>
            <a:off x="496384" y="1389689"/>
            <a:ext cx="2788943" cy="1553976"/>
          </a:xfrm>
          <a:prstGeom prst="roundRect">
            <a:avLst>
              <a:gd name="adj" fmla="val 6074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7964" y="1411566"/>
            <a:ext cx="2014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API server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407077" y="1411566"/>
            <a:ext cx="154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database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813829" y="3051100"/>
            <a:ext cx="3208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Blockchain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API server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813829" y="4696106"/>
            <a:ext cx="3375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Blockchain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(POA network)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96384" y="4691222"/>
            <a:ext cx="2096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cloud service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6412831" y="1389689"/>
            <a:ext cx="3331571" cy="2275858"/>
          </a:xfrm>
          <a:prstGeom prst="roundRect">
            <a:avLst>
              <a:gd name="adj" fmla="val 6074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6412829" y="3811073"/>
            <a:ext cx="5300751" cy="2395403"/>
          </a:xfrm>
          <a:prstGeom prst="roundRect">
            <a:avLst>
              <a:gd name="adj" fmla="val 6074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4580" y="1448117"/>
            <a:ext cx="154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mobile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534580" y="3869501"/>
            <a:ext cx="186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web-browser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942" y="4269611"/>
            <a:ext cx="1752810" cy="186054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197" y="4411180"/>
            <a:ext cx="1475556" cy="156765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333" l="0" r="99524">
                        <a14:foregroundMark x1="39048" y1="11667" x2="39048" y2="11667"/>
                        <a14:foregroundMark x1="58095" y1="12083" x2="58095" y2="1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8589" y="4491853"/>
            <a:ext cx="1484446" cy="1406308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19A13119-EB76-473A-8617-BDAAB5567657}"/>
              </a:ext>
            </a:extLst>
          </p:cNvPr>
          <p:cNvSpPr txBox="1"/>
          <p:nvPr/>
        </p:nvSpPr>
        <p:spPr>
          <a:xfrm>
            <a:off x="1214332" y="493401"/>
            <a:ext cx="2383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사용기술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302A6F6B-22B9-4778-800F-13A2F879437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52" y="330047"/>
            <a:ext cx="1056794" cy="105679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96384" y="3534648"/>
            <a:ext cx="215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D7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sz="3200" dirty="0">
              <a:solidFill>
                <a:srgbClr val="1D7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9744401" y="2235230"/>
            <a:ext cx="229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D7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ko-KR" altLang="en-US" sz="3200" dirty="0">
              <a:solidFill>
                <a:srgbClr val="1D7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17" y="5187052"/>
            <a:ext cx="2096346" cy="925003"/>
          </a:xfrm>
          <a:prstGeom prst="rect">
            <a:avLst/>
          </a:prstGeom>
        </p:spPr>
      </p:pic>
      <p:pic>
        <p:nvPicPr>
          <p:cNvPr id="3" name="그림 2" descr="개체이(가) 표시된 사진&#10;&#10;자동 생성된 설명">
            <a:extLst>
              <a:ext uri="{FF2B5EF4-FFF2-40B4-BE49-F238E27FC236}">
                <a16:creationId xmlns:a16="http://schemas.microsoft.com/office/drawing/2014/main" id="{16602F52-DB3B-4003-90D9-DBF35CB2941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98" y="1937407"/>
            <a:ext cx="1270000" cy="86783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C562E48-7DB7-41FA-A579-03EF26D3CA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475" y="1942492"/>
            <a:ext cx="1394284" cy="139428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8A17D15-BE77-464A-8F3F-3245E7A9152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829" y="3497899"/>
            <a:ext cx="1857277" cy="100292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DE6F748-D1F1-4B5F-A7FD-D713BE6CBEC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111" y="4983646"/>
            <a:ext cx="1710377" cy="1308258"/>
          </a:xfrm>
          <a:prstGeom prst="rect">
            <a:avLst/>
          </a:prstGeom>
          <a:ln>
            <a:noFill/>
          </a:ln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99719241-8497-4E3A-80EE-F18E61A819DF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B89F676-BA03-4065-85E6-9DEABF36BEF7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61" name="사각형: 둥근 대각선 방향 모서리 60">
                <a:extLst>
                  <a:ext uri="{FF2B5EF4-FFF2-40B4-BE49-F238E27FC236}">
                    <a16:creationId xmlns:a16="http://schemas.microsoft.com/office/drawing/2014/main" id="{F14332D6-9F5A-4099-801F-C9F2E9F1A286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92EC18-CE62-4845-9349-E4373A52FBE2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A1A1A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A2651E-18EC-45BD-A493-5488A300BD94}"/>
                </a:ext>
              </a:extLst>
            </p:cNvPr>
            <p:cNvGrpSpPr/>
            <p:nvPr/>
          </p:nvGrpSpPr>
          <p:grpSpPr>
            <a:xfrm>
              <a:off x="8986911" y="-606375"/>
              <a:ext cx="656124" cy="1398544"/>
              <a:chOff x="8734091" y="-606375"/>
              <a:chExt cx="656124" cy="1398544"/>
            </a:xfrm>
          </p:grpSpPr>
          <p:sp>
            <p:nvSpPr>
              <p:cNvPr id="59" name="사각형: 둥근 대각선 방향 모서리 58">
                <a:extLst>
                  <a:ext uri="{FF2B5EF4-FFF2-40B4-BE49-F238E27FC236}">
                    <a16:creationId xmlns:a16="http://schemas.microsoft.com/office/drawing/2014/main" id="{AC9B0296-F679-4548-AF0C-2F7E47E938A9}"/>
                  </a:ext>
                </a:extLst>
              </p:cNvPr>
              <p:cNvSpPr/>
              <p:nvPr/>
            </p:nvSpPr>
            <p:spPr>
              <a:xfrm>
                <a:off x="8734091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F63C30A-8EA3-4214-8E92-0634A168D5D7}"/>
                  </a:ext>
                </a:extLst>
              </p:cNvPr>
              <p:cNvSpPr txBox="1"/>
              <p:nvPr/>
            </p:nvSpPr>
            <p:spPr>
              <a:xfrm>
                <a:off x="8764699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25FF0E6-EAAC-4EA5-B98B-994D95196679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57" name="사각형: 둥근 대각선 방향 모서리 56">
                <a:extLst>
                  <a:ext uri="{FF2B5EF4-FFF2-40B4-BE49-F238E27FC236}">
                    <a16:creationId xmlns:a16="http://schemas.microsoft.com/office/drawing/2014/main" id="{52138C5F-7DC2-4E69-B52E-2C96824833E0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4E8DFAF-B8A0-4F3B-BFD2-E925EFBA3F55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E7F69EE-627C-4EF3-B3F4-6A9E26DEC882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55" name="사각형: 둥근 대각선 방향 모서리 54">
                <a:extLst>
                  <a:ext uri="{FF2B5EF4-FFF2-40B4-BE49-F238E27FC236}">
                    <a16:creationId xmlns:a16="http://schemas.microsoft.com/office/drawing/2014/main" id="{12F34744-B5B6-43F8-BED4-3341D04E86D7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4A9EF7-9866-4CAF-83C8-0A5EFA124290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994DB70-8659-4605-B1BC-100548EEB702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53" name="사각형: 둥근 대각선 방향 모서리 52">
                <a:extLst>
                  <a:ext uri="{FF2B5EF4-FFF2-40B4-BE49-F238E27FC236}">
                    <a16:creationId xmlns:a16="http://schemas.microsoft.com/office/drawing/2014/main" id="{35920B31-070A-4401-9851-CC3ECE521786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1920C6-B193-40D7-8600-9FD2C85F3987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B50CE9A-BED5-4668-9A5E-EAD7791D83BB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94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38D7416E-6FC7-4021-A0E7-DD8D32F71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" b="7854"/>
          <a:stretch/>
        </p:blipFill>
        <p:spPr>
          <a:xfrm>
            <a:off x="665377" y="538609"/>
            <a:ext cx="11526623" cy="63193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C2D45C-7311-4D5D-A7D7-D4ECCF92087F}"/>
              </a:ext>
            </a:extLst>
          </p:cNvPr>
          <p:cNvSpPr txBox="1"/>
          <p:nvPr/>
        </p:nvSpPr>
        <p:spPr>
          <a:xfrm>
            <a:off x="2925902" y="2497976"/>
            <a:ext cx="6340197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서비스</a:t>
            </a:r>
            <a:endParaRPr lang="en-US" altLang="ko-KR" sz="10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F2EC9-0A77-45AC-8018-2158748A1C8D}"/>
              </a:ext>
            </a:extLst>
          </p:cNvPr>
          <p:cNvSpPr txBox="1"/>
          <p:nvPr/>
        </p:nvSpPr>
        <p:spPr>
          <a:xfrm>
            <a:off x="168107" y="131559"/>
            <a:ext cx="26532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영진전문대학교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나나이로토리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AC839E-872F-486E-AB0A-FCE1B880A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58" y="504308"/>
            <a:ext cx="1865040" cy="2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F4958086-7EE1-40CC-BC4D-03947A0975E9}"/>
              </a:ext>
            </a:extLst>
          </p:cNvPr>
          <p:cNvSpPr txBox="1"/>
          <p:nvPr/>
        </p:nvSpPr>
        <p:spPr>
          <a:xfrm>
            <a:off x="1337317" y="504501"/>
            <a:ext cx="250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주요서비스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EF29BE7-4EF8-4252-B3D9-B1ECBCE37A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2" y="330047"/>
            <a:ext cx="1056794" cy="10567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3E5BCC9-306D-4A84-AC7B-C1CA333460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0" y="2057649"/>
            <a:ext cx="1674570" cy="207096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F40458-9E92-4773-8D22-97AEBC3110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509" y="1813974"/>
            <a:ext cx="2155372" cy="255831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F58AB07-62EA-4E3F-A611-00756C1122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09" y="1948706"/>
            <a:ext cx="2274131" cy="228885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3E360DC-7C56-4E07-8CCB-A579A2D2BA52}"/>
              </a:ext>
            </a:extLst>
          </p:cNvPr>
          <p:cNvSpPr txBox="1"/>
          <p:nvPr/>
        </p:nvSpPr>
        <p:spPr>
          <a:xfrm>
            <a:off x="975832" y="4372292"/>
            <a:ext cx="200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설문조사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FD15DA-575B-4332-87B3-9D96363E8F85}"/>
              </a:ext>
            </a:extLst>
          </p:cNvPr>
          <p:cNvSpPr txBox="1"/>
          <p:nvPr/>
        </p:nvSpPr>
        <p:spPr>
          <a:xfrm>
            <a:off x="3939179" y="4372291"/>
            <a:ext cx="1734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설문마켓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FA723B-EB55-4FDB-8FA7-1540FF111EC2}"/>
              </a:ext>
            </a:extLst>
          </p:cNvPr>
          <p:cNvSpPr txBox="1"/>
          <p:nvPr/>
        </p:nvSpPr>
        <p:spPr>
          <a:xfrm>
            <a:off x="6414830" y="4372291"/>
            <a:ext cx="269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이력 조회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BAE0AD-0039-4538-A69A-28AD09B7A2F6}"/>
              </a:ext>
            </a:extLst>
          </p:cNvPr>
          <p:cNvSpPr txBox="1"/>
          <p:nvPr/>
        </p:nvSpPr>
        <p:spPr>
          <a:xfrm>
            <a:off x="958038" y="4857995"/>
            <a:ext cx="2036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● 설문 등록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응답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● 데이터 분석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734518-7D3A-47E4-8329-659F445C36B7}"/>
              </a:ext>
            </a:extLst>
          </p:cNvPr>
          <p:cNvSpPr txBox="1"/>
          <p:nvPr/>
        </p:nvSpPr>
        <p:spPr>
          <a:xfrm>
            <a:off x="6449446" y="4882260"/>
            <a:ext cx="262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● 설문조사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● 조회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토큰 내역 조회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29014CE-A3B3-4C81-BEBE-A3578C6558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089" y="2160863"/>
            <a:ext cx="1864539" cy="186453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5BBE17D-4F61-4944-92CE-6EE6AB06EF46}"/>
              </a:ext>
            </a:extLst>
          </p:cNvPr>
          <p:cNvSpPr txBox="1"/>
          <p:nvPr/>
        </p:nvSpPr>
        <p:spPr>
          <a:xfrm>
            <a:off x="9745793" y="4372291"/>
            <a:ext cx="115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921FEA-0C2F-4AF8-B450-F012F1CB6C44}"/>
              </a:ext>
            </a:extLst>
          </p:cNvPr>
          <p:cNvSpPr txBox="1"/>
          <p:nvPr/>
        </p:nvSpPr>
        <p:spPr>
          <a:xfrm>
            <a:off x="3332220" y="4882259"/>
            <a:ext cx="294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● 설문조사 결과 판매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709849-3BBC-4599-AC80-CD45A84E5491}"/>
              </a:ext>
            </a:extLst>
          </p:cNvPr>
          <p:cNvSpPr txBox="1"/>
          <p:nvPr/>
        </p:nvSpPr>
        <p:spPr>
          <a:xfrm>
            <a:off x="9558351" y="4874445"/>
            <a:ext cx="153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●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모금함등록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● 기부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D724DD2-9B1D-4C6E-AD34-1A0E982D8F06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D736F2-4A4B-4C2C-AE97-E47B8232C12F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64" name="사각형: 둥근 대각선 방향 모서리 63">
                <a:extLst>
                  <a:ext uri="{FF2B5EF4-FFF2-40B4-BE49-F238E27FC236}">
                    <a16:creationId xmlns:a16="http://schemas.microsoft.com/office/drawing/2014/main" id="{3BF2E219-D616-499B-9DED-AA819FD6F41C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594221A-317D-4CA5-8C6F-F10AA29F71A8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A1A1A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6C44271-1CF0-4ABB-B85F-B1B76008416F}"/>
                </a:ext>
              </a:extLst>
            </p:cNvPr>
            <p:cNvGrpSpPr/>
            <p:nvPr/>
          </p:nvGrpSpPr>
          <p:grpSpPr>
            <a:xfrm>
              <a:off x="9769004" y="-606375"/>
              <a:ext cx="656124" cy="1398544"/>
              <a:chOff x="9516184" y="-606375"/>
              <a:chExt cx="656124" cy="1398544"/>
            </a:xfrm>
          </p:grpSpPr>
          <p:sp>
            <p:nvSpPr>
              <p:cNvPr id="62" name="사각형: 둥근 대각선 방향 모서리 61">
                <a:extLst>
                  <a:ext uri="{FF2B5EF4-FFF2-40B4-BE49-F238E27FC236}">
                    <a16:creationId xmlns:a16="http://schemas.microsoft.com/office/drawing/2014/main" id="{ED3CAAF0-AEE4-49A4-8104-5A948CC66060}"/>
                  </a:ext>
                </a:extLst>
              </p:cNvPr>
              <p:cNvSpPr/>
              <p:nvPr/>
            </p:nvSpPr>
            <p:spPr>
              <a:xfrm>
                <a:off x="9516184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6B6DC-83E0-4AC0-A205-26DFDDCB42C5}"/>
                  </a:ext>
                </a:extLst>
              </p:cNvPr>
              <p:cNvSpPr txBox="1"/>
              <p:nvPr/>
            </p:nvSpPr>
            <p:spPr>
              <a:xfrm>
                <a:off x="9546792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8913588-DAC6-479D-9349-EF52C583FBB2}"/>
                </a:ext>
              </a:extLst>
            </p:cNvPr>
            <p:cNvGrpSpPr/>
            <p:nvPr/>
          </p:nvGrpSpPr>
          <p:grpSpPr>
            <a:xfrm>
              <a:off x="8953009" y="-608610"/>
              <a:ext cx="656124" cy="1398544"/>
              <a:chOff x="8788978" y="-608610"/>
              <a:chExt cx="656124" cy="1398544"/>
            </a:xfrm>
          </p:grpSpPr>
          <p:sp>
            <p:nvSpPr>
              <p:cNvPr id="60" name="사각형: 둥근 대각선 방향 모서리 59">
                <a:extLst>
                  <a:ext uri="{FF2B5EF4-FFF2-40B4-BE49-F238E27FC236}">
                    <a16:creationId xmlns:a16="http://schemas.microsoft.com/office/drawing/2014/main" id="{978F1028-1A0B-4645-A7BC-1F43EB4EE3FF}"/>
                  </a:ext>
                </a:extLst>
              </p:cNvPr>
              <p:cNvSpPr/>
              <p:nvPr/>
            </p:nvSpPr>
            <p:spPr>
              <a:xfrm>
                <a:off x="8788978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132925A-4921-4224-917F-8F4B0C697F69}"/>
                  </a:ext>
                </a:extLst>
              </p:cNvPr>
              <p:cNvSpPr txBox="1"/>
              <p:nvPr/>
            </p:nvSpPr>
            <p:spPr>
              <a:xfrm>
                <a:off x="8819586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57BE385-C671-4966-933C-EB5A6C885A1E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58" name="사각형: 둥근 대각선 방향 모서리 57">
                <a:extLst>
                  <a:ext uri="{FF2B5EF4-FFF2-40B4-BE49-F238E27FC236}">
                    <a16:creationId xmlns:a16="http://schemas.microsoft.com/office/drawing/2014/main" id="{FA2DD40B-5E93-46C9-BC03-25FE07F578AF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376509-B59A-4297-9C87-0F591AF64CE0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4B94478-9288-4197-8BAD-E2717DF942B2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56" name="사각형: 둥근 대각선 방향 모서리 55">
                <a:extLst>
                  <a:ext uri="{FF2B5EF4-FFF2-40B4-BE49-F238E27FC236}">
                    <a16:creationId xmlns:a16="http://schemas.microsoft.com/office/drawing/2014/main" id="{7F59864C-4323-41D5-875D-48159A365A1F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FD15B2-36F0-4D26-8A29-62AC8880C453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171844-C50E-452C-B020-DB283F2DA48C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78370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14E85023-0899-4092-93BC-D332D69C05BE}"/>
              </a:ext>
            </a:extLst>
          </p:cNvPr>
          <p:cNvSpPr/>
          <p:nvPr/>
        </p:nvSpPr>
        <p:spPr>
          <a:xfrm>
            <a:off x="7736664" y="933375"/>
            <a:ext cx="3305807" cy="1540480"/>
          </a:xfrm>
          <a:prstGeom prst="roundRect">
            <a:avLst>
              <a:gd name="adj" fmla="val 12704"/>
            </a:avLst>
          </a:prstGeom>
          <a:solidFill>
            <a:srgbClr val="FEF8CE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   App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B166858C-1505-4B93-80EF-764B92EA93C2}"/>
              </a:ext>
            </a:extLst>
          </p:cNvPr>
          <p:cNvSpPr/>
          <p:nvPr/>
        </p:nvSpPr>
        <p:spPr>
          <a:xfrm>
            <a:off x="1182914" y="933375"/>
            <a:ext cx="3493563" cy="1540480"/>
          </a:xfrm>
          <a:prstGeom prst="roundRect">
            <a:avLst>
              <a:gd name="adj" fmla="val 12704"/>
            </a:avLst>
          </a:prstGeom>
          <a:solidFill>
            <a:srgbClr val="E7F6FF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  Web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D3528-778D-415F-B2BE-351C6D8B1106}"/>
              </a:ext>
            </a:extLst>
          </p:cNvPr>
          <p:cNvSpPr/>
          <p:nvPr/>
        </p:nvSpPr>
        <p:spPr>
          <a:xfrm>
            <a:off x="5583038" y="3512819"/>
            <a:ext cx="1338846" cy="909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13119-EB76-473A-8617-BDAAB5567657}"/>
              </a:ext>
            </a:extLst>
          </p:cNvPr>
          <p:cNvSpPr txBox="1"/>
          <p:nvPr/>
        </p:nvSpPr>
        <p:spPr>
          <a:xfrm>
            <a:off x="915280" y="135601"/>
            <a:ext cx="3167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서비스 흐름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2A6F6B-22B9-4778-800F-13A2F8794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" y="-27753"/>
            <a:ext cx="1056794" cy="105679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8D57B83-733A-46A9-9EA3-4C7532A47BA0}"/>
              </a:ext>
            </a:extLst>
          </p:cNvPr>
          <p:cNvGrpSpPr/>
          <p:nvPr/>
        </p:nvGrpSpPr>
        <p:grpSpPr>
          <a:xfrm>
            <a:off x="7919677" y="1071517"/>
            <a:ext cx="1336915" cy="1376862"/>
            <a:chOff x="555017" y="1797503"/>
            <a:chExt cx="1611059" cy="1659198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3309900B-327E-4DBF-925F-20E5CD8B6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76" y="1797503"/>
              <a:ext cx="1305311" cy="130531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F53287-128E-42BF-A359-1973A947912F}"/>
                </a:ext>
              </a:extLst>
            </p:cNvPr>
            <p:cNvSpPr txBox="1"/>
            <p:nvPr/>
          </p:nvSpPr>
          <p:spPr>
            <a:xfrm>
              <a:off x="555017" y="2900368"/>
              <a:ext cx="1305311" cy="556333"/>
            </a:xfrm>
            <a:prstGeom prst="rect">
              <a:avLst/>
            </a:prstGeom>
            <a:solidFill>
              <a:srgbClr val="FFFFFF">
                <a:alpha val="38039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응답자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D1B07D01-69C2-4D11-8D67-752A7DA6B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44"/>
            <a:stretch/>
          </p:blipFill>
          <p:spPr>
            <a:xfrm>
              <a:off x="1371266" y="2248834"/>
              <a:ext cx="794810" cy="826247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4618728-0FC0-4A8B-A537-D60A379431E9}"/>
              </a:ext>
            </a:extLst>
          </p:cNvPr>
          <p:cNvGrpSpPr/>
          <p:nvPr/>
        </p:nvGrpSpPr>
        <p:grpSpPr>
          <a:xfrm>
            <a:off x="5568207" y="5518955"/>
            <a:ext cx="1443849" cy="1272415"/>
            <a:chOff x="6587341" y="755279"/>
            <a:chExt cx="1490968" cy="1261989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276ACC6-97B1-4952-98F0-BCB269628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763" y="755279"/>
              <a:ext cx="1056794" cy="1056794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2BC8000-468E-4E12-8929-A7A4132CF80C}"/>
                </a:ext>
              </a:extLst>
            </p:cNvPr>
            <p:cNvSpPr txBox="1"/>
            <p:nvPr/>
          </p:nvSpPr>
          <p:spPr>
            <a:xfrm>
              <a:off x="6587341" y="1559386"/>
              <a:ext cx="1490968" cy="457882"/>
            </a:xfrm>
            <a:prstGeom prst="rect">
              <a:avLst/>
            </a:prstGeom>
            <a:solidFill>
              <a:srgbClr val="FFFFFF">
                <a:alpha val="38039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기부단체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3B1CC91-5B0B-41ED-B4EF-DC5CC27234A6}"/>
              </a:ext>
            </a:extLst>
          </p:cNvPr>
          <p:cNvGrpSpPr/>
          <p:nvPr/>
        </p:nvGrpSpPr>
        <p:grpSpPr>
          <a:xfrm>
            <a:off x="1449203" y="1096112"/>
            <a:ext cx="1075994" cy="1317676"/>
            <a:chOff x="2276806" y="1515374"/>
            <a:chExt cx="1261918" cy="1601953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D17FDADA-314E-460F-AAF6-1467E8CD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806" y="1515374"/>
              <a:ext cx="1261918" cy="1261918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DF2411F-99E4-42A1-8944-7479B32DD7D3}"/>
                </a:ext>
              </a:extLst>
            </p:cNvPr>
            <p:cNvSpPr txBox="1"/>
            <p:nvPr/>
          </p:nvSpPr>
          <p:spPr>
            <a:xfrm>
              <a:off x="2286890" y="2556062"/>
              <a:ext cx="1228239" cy="561265"/>
            </a:xfrm>
            <a:prstGeom prst="rect">
              <a:avLst/>
            </a:prstGeom>
            <a:solidFill>
              <a:srgbClr val="FFFFFF">
                <a:alpha val="56863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요청자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898E0FC6-C2FB-4932-9E18-D9E9392BE700}"/>
              </a:ext>
            </a:extLst>
          </p:cNvPr>
          <p:cNvSpPr/>
          <p:nvPr/>
        </p:nvSpPr>
        <p:spPr>
          <a:xfrm>
            <a:off x="1182915" y="2711046"/>
            <a:ext cx="3501966" cy="618870"/>
          </a:xfrm>
          <a:prstGeom prst="roundRect">
            <a:avLst>
              <a:gd name="adj" fmla="val 12704"/>
            </a:avLst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설문조사 요청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AF624589-7AE4-4556-8D3A-9594F1D7C69A}"/>
              </a:ext>
            </a:extLst>
          </p:cNvPr>
          <p:cNvSpPr/>
          <p:nvPr/>
        </p:nvSpPr>
        <p:spPr>
          <a:xfrm>
            <a:off x="5003171" y="933374"/>
            <a:ext cx="2374989" cy="4299827"/>
          </a:xfrm>
          <a:prstGeom prst="roundRect">
            <a:avLst>
              <a:gd name="adj" fmla="val 12704"/>
            </a:avLst>
          </a:prstGeom>
          <a:noFill/>
          <a:ln w="38100">
            <a:solidFill>
              <a:srgbClr val="1D7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CC75A9A-002E-4743-A433-6692E447C55A}"/>
              </a:ext>
            </a:extLst>
          </p:cNvPr>
          <p:cNvSpPr txBox="1"/>
          <p:nvPr/>
        </p:nvSpPr>
        <p:spPr>
          <a:xfrm>
            <a:off x="5133894" y="717574"/>
            <a:ext cx="2109295" cy="830997"/>
          </a:xfrm>
          <a:prstGeom prst="rect">
            <a:avLst/>
          </a:prstGeom>
          <a:solidFill>
            <a:srgbClr val="F8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796FF"/>
                </a:solidFill>
                <a:latin typeface="+mj-ea"/>
                <a:ea typeface="+mj-ea"/>
              </a:rPr>
              <a:t>BLOCKCHAIN</a:t>
            </a:r>
          </a:p>
          <a:p>
            <a:r>
              <a:rPr lang="en-US" altLang="ko-KR" sz="2400" dirty="0">
                <a:solidFill>
                  <a:srgbClr val="4796FF"/>
                </a:solidFill>
                <a:latin typeface="+mj-ea"/>
                <a:ea typeface="+mj-ea"/>
              </a:rPr>
              <a:t>NETWORK</a:t>
            </a:r>
            <a:endParaRPr lang="ko-KR" altLang="en-US" sz="2400" dirty="0">
              <a:solidFill>
                <a:srgbClr val="4796FF"/>
              </a:solidFill>
              <a:latin typeface="+mj-ea"/>
              <a:ea typeface="+mj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D56D1B-DADD-40B5-AFA7-6BD869D7EBAF}"/>
              </a:ext>
            </a:extLst>
          </p:cNvPr>
          <p:cNvCxnSpPr>
            <a:cxnSpLocks/>
            <a:stCxn id="121" idx="3"/>
            <a:endCxn id="124" idx="1"/>
          </p:cNvCxnSpPr>
          <p:nvPr/>
        </p:nvCxnSpPr>
        <p:spPr>
          <a:xfrm>
            <a:off x="4684881" y="3020481"/>
            <a:ext cx="3051784" cy="44901"/>
          </a:xfrm>
          <a:prstGeom prst="straightConnector1">
            <a:avLst/>
          </a:prstGeom>
          <a:ln w="57150">
            <a:solidFill>
              <a:srgbClr val="1D78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DA12656-60DC-4EF5-ACC8-7C5E45F075E3}"/>
              </a:ext>
            </a:extLst>
          </p:cNvPr>
          <p:cNvSpPr txBox="1"/>
          <p:nvPr/>
        </p:nvSpPr>
        <p:spPr>
          <a:xfrm>
            <a:off x="5575500" y="3915246"/>
            <a:ext cx="894797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796FF"/>
                </a:solidFill>
                <a:latin typeface="+mj-ea"/>
                <a:ea typeface="+mj-ea"/>
              </a:rPr>
              <a:t>INO</a:t>
            </a:r>
            <a:endParaRPr lang="ko-KR" altLang="en-US" sz="2800" dirty="0">
              <a:solidFill>
                <a:srgbClr val="4796FF"/>
              </a:solidFill>
              <a:latin typeface="+mj-ea"/>
              <a:ea typeface="+mj-ea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BAC61704-A3A9-48C3-9045-DB35A26BD98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40">
            <a:off x="6441026" y="3920748"/>
            <a:ext cx="525051" cy="525051"/>
          </a:xfrm>
          <a:prstGeom prst="rect">
            <a:avLst/>
          </a:prstGeom>
          <a:effectLst>
            <a:outerShdw blurRad="177800" dist="38100" dir="13500000" algn="br" rotWithShape="0">
              <a:prstClr val="black">
                <a:alpha val="18000"/>
              </a:prstClr>
            </a:outerShdw>
          </a:effectLst>
        </p:spPr>
      </p:pic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DBC99A9A-ACAD-4C66-BB70-20A0AC4B2B7E}"/>
              </a:ext>
            </a:extLst>
          </p:cNvPr>
          <p:cNvSpPr/>
          <p:nvPr/>
        </p:nvSpPr>
        <p:spPr>
          <a:xfrm>
            <a:off x="1174512" y="4280220"/>
            <a:ext cx="3501965" cy="1320210"/>
          </a:xfrm>
          <a:prstGeom prst="roundRect">
            <a:avLst>
              <a:gd name="adj" fmla="val 12704"/>
            </a:avLst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F27363E-05EF-4296-8A49-681CD565AC42}"/>
              </a:ext>
            </a:extLst>
          </p:cNvPr>
          <p:cNvGrpSpPr/>
          <p:nvPr/>
        </p:nvGrpSpPr>
        <p:grpSpPr>
          <a:xfrm>
            <a:off x="1224910" y="4482432"/>
            <a:ext cx="1419694" cy="1076795"/>
            <a:chOff x="8133987" y="794893"/>
            <a:chExt cx="1745817" cy="1312968"/>
          </a:xfrm>
        </p:grpSpPr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48BDE87F-D184-41E5-AE2D-0B7922C3D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3987" y="794893"/>
              <a:ext cx="1745817" cy="877029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48C62FD-3C5D-4D33-9C88-54A3A5A534A9}"/>
                </a:ext>
              </a:extLst>
            </p:cNvPr>
            <p:cNvSpPr txBox="1"/>
            <p:nvPr/>
          </p:nvSpPr>
          <p:spPr>
            <a:xfrm>
              <a:off x="8382171" y="1544939"/>
              <a:ext cx="1305311" cy="562922"/>
            </a:xfrm>
            <a:prstGeom prst="rect">
              <a:avLst/>
            </a:prstGeom>
            <a:solidFill>
              <a:srgbClr val="FFFFFF">
                <a:alpha val="38039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구매자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D8B2B0C-BA0C-4026-BFEC-03842E3287C5}"/>
              </a:ext>
            </a:extLst>
          </p:cNvPr>
          <p:cNvCxnSpPr>
            <a:cxnSpLocks/>
            <a:stCxn id="273" idx="2"/>
            <a:endCxn id="130" idx="0"/>
          </p:cNvCxnSpPr>
          <p:nvPr/>
        </p:nvCxnSpPr>
        <p:spPr>
          <a:xfrm flipH="1">
            <a:off x="2925495" y="4104605"/>
            <a:ext cx="3842" cy="17561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D7710588-D1A0-41C0-B881-95D73E50B36B}"/>
              </a:ext>
            </a:extLst>
          </p:cNvPr>
          <p:cNvGrpSpPr/>
          <p:nvPr/>
        </p:nvGrpSpPr>
        <p:grpSpPr>
          <a:xfrm>
            <a:off x="7736665" y="2473855"/>
            <a:ext cx="3305806" cy="932830"/>
            <a:chOff x="7736665" y="2473855"/>
            <a:chExt cx="3305806" cy="932830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B76956A-E615-49AC-9285-FD491244A434}"/>
                </a:ext>
              </a:extLst>
            </p:cNvPr>
            <p:cNvSpPr/>
            <p:nvPr/>
          </p:nvSpPr>
          <p:spPr>
            <a:xfrm>
              <a:off x="7736665" y="2724079"/>
              <a:ext cx="3305806" cy="682606"/>
            </a:xfrm>
            <a:prstGeom prst="roundRect">
              <a:avLst>
                <a:gd name="adj" fmla="val 12704"/>
              </a:avLst>
            </a:pr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설문조사 응답</a:t>
              </a: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3F921D01-3185-422E-9DC9-771AC59A2100}"/>
                </a:ext>
              </a:extLst>
            </p:cNvPr>
            <p:cNvCxnSpPr/>
            <p:nvPr/>
          </p:nvCxnSpPr>
          <p:spPr>
            <a:xfrm>
              <a:off x="9319504" y="2473855"/>
              <a:ext cx="0" cy="242434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87F687E8-5B79-413E-8964-F554151CA8E7}"/>
              </a:ext>
            </a:extLst>
          </p:cNvPr>
          <p:cNvGrpSpPr/>
          <p:nvPr/>
        </p:nvGrpSpPr>
        <p:grpSpPr>
          <a:xfrm>
            <a:off x="7739769" y="3406685"/>
            <a:ext cx="3305806" cy="991673"/>
            <a:chOff x="7739769" y="3406685"/>
            <a:chExt cx="3305806" cy="991673"/>
          </a:xfrm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A6F625AA-EF06-412B-8BE0-304E6CBAFCD8}"/>
                </a:ext>
              </a:extLst>
            </p:cNvPr>
            <p:cNvSpPr/>
            <p:nvPr/>
          </p:nvSpPr>
          <p:spPr>
            <a:xfrm>
              <a:off x="7739769" y="3715751"/>
              <a:ext cx="3305806" cy="682607"/>
            </a:xfrm>
            <a:prstGeom prst="roundRect">
              <a:avLst>
                <a:gd name="adj" fmla="val 12704"/>
              </a:avLst>
            </a:pr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데이터 보상</a:t>
              </a: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A47B629-EEFE-484A-8197-F672229F6AA8}"/>
                </a:ext>
              </a:extLst>
            </p:cNvPr>
            <p:cNvCxnSpPr>
              <a:cxnSpLocks/>
            </p:cNvCxnSpPr>
            <p:nvPr/>
          </p:nvCxnSpPr>
          <p:spPr>
            <a:xfrm>
              <a:off x="9342433" y="3406685"/>
              <a:ext cx="3104" cy="309066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C2245AE2-90D4-45DE-BEC5-74E9964BB6D6}"/>
              </a:ext>
            </a:extLst>
          </p:cNvPr>
          <p:cNvCxnSpPr>
            <a:cxnSpLocks/>
            <a:stCxn id="122" idx="2"/>
            <a:endCxn id="112" idx="0"/>
          </p:cNvCxnSpPr>
          <p:nvPr/>
        </p:nvCxnSpPr>
        <p:spPr>
          <a:xfrm>
            <a:off x="6190666" y="5233201"/>
            <a:ext cx="2950" cy="285754"/>
          </a:xfrm>
          <a:prstGeom prst="straightConnector1">
            <a:avLst/>
          </a:prstGeom>
          <a:ln w="57150">
            <a:solidFill>
              <a:srgbClr val="1D7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2DC31E3-7ED3-4ED8-BBEC-9FB1F0FFE30D}"/>
              </a:ext>
            </a:extLst>
          </p:cNvPr>
          <p:cNvGrpSpPr/>
          <p:nvPr/>
        </p:nvGrpSpPr>
        <p:grpSpPr>
          <a:xfrm>
            <a:off x="1201761" y="5600430"/>
            <a:ext cx="1690672" cy="834452"/>
            <a:chOff x="1201761" y="5600430"/>
            <a:chExt cx="1690672" cy="834452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A9F50CA5-3CE7-46DC-AE48-426B8A62B6F1}"/>
                </a:ext>
              </a:extLst>
            </p:cNvPr>
            <p:cNvSpPr/>
            <p:nvPr/>
          </p:nvSpPr>
          <p:spPr>
            <a:xfrm>
              <a:off x="1201761" y="5816012"/>
              <a:ext cx="1690672" cy="618870"/>
            </a:xfrm>
            <a:prstGeom prst="roundRect">
              <a:avLst>
                <a:gd name="adj" fmla="val 12704"/>
              </a:avLst>
            </a:pr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데이터 보상</a:t>
              </a:r>
            </a:p>
          </p:txBody>
        </p: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957CAEA4-28FE-40AD-BE21-0C4FC475F44A}"/>
                </a:ext>
              </a:extLst>
            </p:cNvPr>
            <p:cNvCxnSpPr>
              <a:cxnSpLocks/>
              <a:endCxn id="132" idx="0"/>
            </p:cNvCxnSpPr>
            <p:nvPr/>
          </p:nvCxnSpPr>
          <p:spPr>
            <a:xfrm>
              <a:off x="2047097" y="5600430"/>
              <a:ext cx="0" cy="21558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BCA87948-3E84-4828-8C0A-E3C9D73DC55F}"/>
              </a:ext>
            </a:extLst>
          </p:cNvPr>
          <p:cNvGrpSpPr/>
          <p:nvPr/>
        </p:nvGrpSpPr>
        <p:grpSpPr>
          <a:xfrm>
            <a:off x="2892433" y="5816011"/>
            <a:ext cx="1784045" cy="618870"/>
            <a:chOff x="2892433" y="5816011"/>
            <a:chExt cx="1784045" cy="618870"/>
          </a:xfrm>
        </p:grpSpPr>
        <p:sp>
          <p:nvSpPr>
            <p:cNvPr id="219" name="사각형: 둥근 모서리 218">
              <a:extLst>
                <a:ext uri="{FF2B5EF4-FFF2-40B4-BE49-F238E27FC236}">
                  <a16:creationId xmlns:a16="http://schemas.microsoft.com/office/drawing/2014/main" id="{79494047-455A-4299-BCDD-FBB98560E5C4}"/>
                </a:ext>
              </a:extLst>
            </p:cNvPr>
            <p:cNvSpPr/>
            <p:nvPr/>
          </p:nvSpPr>
          <p:spPr>
            <a:xfrm>
              <a:off x="3038296" y="5816011"/>
              <a:ext cx="1638182" cy="618870"/>
            </a:xfrm>
            <a:prstGeom prst="roundRect">
              <a:avLst>
                <a:gd name="adj" fmla="val 12704"/>
              </a:avLst>
            </a:prstGeom>
            <a:noFill/>
            <a:ln w="38100">
              <a:solidFill>
                <a:srgbClr val="1D7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기부</a:t>
              </a:r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19531DB-F661-437E-86D3-629AB539A2AD}"/>
                </a:ext>
              </a:extLst>
            </p:cNvPr>
            <p:cNvCxnSpPr>
              <a:cxnSpLocks/>
              <a:stCxn id="219" idx="1"/>
              <a:endCxn id="219" idx="1"/>
            </p:cNvCxnSpPr>
            <p:nvPr/>
          </p:nvCxnSpPr>
          <p:spPr>
            <a:xfrm>
              <a:off x="3038296" y="6125446"/>
              <a:ext cx="0" cy="0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E02B5786-1640-4BAE-B801-63C7A8DA4DC3}"/>
                </a:ext>
              </a:extLst>
            </p:cNvPr>
            <p:cNvCxnSpPr>
              <a:cxnSpLocks/>
              <a:stCxn id="219" idx="1"/>
              <a:endCxn id="132" idx="3"/>
            </p:cNvCxnSpPr>
            <p:nvPr/>
          </p:nvCxnSpPr>
          <p:spPr>
            <a:xfrm flipH="1">
              <a:off x="2892433" y="6125446"/>
              <a:ext cx="145863" cy="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FDA0E55A-D7A7-4E3B-8340-F47222707A68}"/>
              </a:ext>
            </a:extLst>
          </p:cNvPr>
          <p:cNvGrpSpPr/>
          <p:nvPr/>
        </p:nvGrpSpPr>
        <p:grpSpPr>
          <a:xfrm>
            <a:off x="7739769" y="4388036"/>
            <a:ext cx="3302701" cy="891834"/>
            <a:chOff x="7739769" y="4388036"/>
            <a:chExt cx="3302701" cy="891834"/>
          </a:xfrm>
        </p:grpSpPr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461183FD-65EC-45CF-8317-064F40856E80}"/>
                </a:ext>
              </a:extLst>
            </p:cNvPr>
            <p:cNvSpPr/>
            <p:nvPr/>
          </p:nvSpPr>
          <p:spPr>
            <a:xfrm>
              <a:off x="7739769" y="4695849"/>
              <a:ext cx="3302701" cy="584021"/>
            </a:xfrm>
            <a:prstGeom prst="roundRect">
              <a:avLst>
                <a:gd name="adj" fmla="val 12704"/>
              </a:avLst>
            </a:prstGeom>
            <a:noFill/>
            <a:ln w="38100">
              <a:solidFill>
                <a:srgbClr val="1D7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기부</a:t>
              </a: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E8328387-B687-42BE-AFEB-5E919AD2DC61}"/>
                </a:ext>
              </a:extLst>
            </p:cNvPr>
            <p:cNvCxnSpPr>
              <a:cxnSpLocks/>
            </p:cNvCxnSpPr>
            <p:nvPr/>
          </p:nvCxnSpPr>
          <p:spPr>
            <a:xfrm>
              <a:off x="9336844" y="4388036"/>
              <a:ext cx="2" cy="2974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7A322CF7-D4EE-43CC-87A8-F06D9E17A7EB}"/>
              </a:ext>
            </a:extLst>
          </p:cNvPr>
          <p:cNvCxnSpPr>
            <a:cxnSpLocks/>
            <a:stCxn id="117" idx="2"/>
            <a:endCxn id="121" idx="0"/>
          </p:cNvCxnSpPr>
          <p:nvPr/>
        </p:nvCxnSpPr>
        <p:spPr>
          <a:xfrm>
            <a:off x="2929696" y="2473855"/>
            <a:ext cx="4202" cy="23719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12512AE1-3E83-49F2-B731-B6B699FA206D}"/>
              </a:ext>
            </a:extLst>
          </p:cNvPr>
          <p:cNvCxnSpPr>
            <a:cxnSpLocks/>
            <a:stCxn id="219" idx="3"/>
          </p:cNvCxnSpPr>
          <p:nvPr/>
        </p:nvCxnSpPr>
        <p:spPr>
          <a:xfrm flipV="1">
            <a:off x="4676478" y="5233201"/>
            <a:ext cx="760662" cy="892245"/>
          </a:xfrm>
          <a:prstGeom prst="bentConnector2">
            <a:avLst/>
          </a:prstGeom>
          <a:ln w="57150">
            <a:solidFill>
              <a:srgbClr val="1D7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4B0EDC77-500C-444C-A389-9C34CE28D2A5}"/>
              </a:ext>
            </a:extLst>
          </p:cNvPr>
          <p:cNvCxnSpPr>
            <a:cxnSpLocks/>
            <a:stCxn id="134" idx="1"/>
          </p:cNvCxnSpPr>
          <p:nvPr/>
        </p:nvCxnSpPr>
        <p:spPr>
          <a:xfrm flipH="1">
            <a:off x="7382463" y="4987860"/>
            <a:ext cx="357306" cy="1611"/>
          </a:xfrm>
          <a:prstGeom prst="straightConnector1">
            <a:avLst/>
          </a:prstGeom>
          <a:ln w="57150">
            <a:solidFill>
              <a:srgbClr val="1D7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id="{69751936-1365-49CE-AE7A-D9094A597B11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7012056" y="4057055"/>
            <a:ext cx="727713" cy="0"/>
          </a:xfrm>
          <a:prstGeom prst="straightConnector1">
            <a:avLst/>
          </a:prstGeom>
          <a:ln w="57150">
            <a:solidFill>
              <a:srgbClr val="1D7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화살표 연결선 277">
            <a:extLst>
              <a:ext uri="{FF2B5EF4-FFF2-40B4-BE49-F238E27FC236}">
                <a16:creationId xmlns:a16="http://schemas.microsoft.com/office/drawing/2014/main" id="{80787933-FC5A-44D0-892E-7D34D8EF7D88}"/>
              </a:ext>
            </a:extLst>
          </p:cNvPr>
          <p:cNvCxnSpPr>
            <a:cxnSpLocks/>
          </p:cNvCxnSpPr>
          <p:nvPr/>
        </p:nvCxnSpPr>
        <p:spPr>
          <a:xfrm>
            <a:off x="4703735" y="4010015"/>
            <a:ext cx="858612" cy="0"/>
          </a:xfrm>
          <a:prstGeom prst="straightConnector1">
            <a:avLst/>
          </a:prstGeom>
          <a:ln w="57150">
            <a:solidFill>
              <a:srgbClr val="1D7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EA3A4825-B97B-4760-A86A-3978E12C7B62}"/>
              </a:ext>
            </a:extLst>
          </p:cNvPr>
          <p:cNvGrpSpPr/>
          <p:nvPr/>
        </p:nvGrpSpPr>
        <p:grpSpPr>
          <a:xfrm>
            <a:off x="1178354" y="3329916"/>
            <a:ext cx="3501966" cy="774689"/>
            <a:chOff x="1178354" y="3329916"/>
            <a:chExt cx="3501966" cy="774689"/>
          </a:xfrm>
        </p:grpSpPr>
        <p:sp>
          <p:nvSpPr>
            <p:cNvPr id="273" name="사각형: 둥근 모서리 272">
              <a:extLst>
                <a:ext uri="{FF2B5EF4-FFF2-40B4-BE49-F238E27FC236}">
                  <a16:creationId xmlns:a16="http://schemas.microsoft.com/office/drawing/2014/main" id="{D990D5EA-8DA5-4491-BB3E-0AA2B168B86F}"/>
                </a:ext>
              </a:extLst>
            </p:cNvPr>
            <p:cNvSpPr/>
            <p:nvPr/>
          </p:nvSpPr>
          <p:spPr>
            <a:xfrm>
              <a:off x="1178354" y="3485735"/>
              <a:ext cx="3501966" cy="618870"/>
            </a:xfrm>
            <a:prstGeom prst="roundRect">
              <a:avLst>
                <a:gd name="adj" fmla="val 12704"/>
              </a:avLst>
            </a:pr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설문조사 결과 데이터 분석</a:t>
              </a:r>
            </a:p>
          </p:txBody>
        </p:sp>
        <p:cxnSp>
          <p:nvCxnSpPr>
            <p:cNvPr id="283" name="직선 연결선 282">
              <a:extLst>
                <a:ext uri="{FF2B5EF4-FFF2-40B4-BE49-F238E27FC236}">
                  <a16:creationId xmlns:a16="http://schemas.microsoft.com/office/drawing/2014/main" id="{53E4EBF3-2E15-457B-BFA8-36A65A86D7DB}"/>
                </a:ext>
              </a:extLst>
            </p:cNvPr>
            <p:cNvCxnSpPr>
              <a:cxnSpLocks/>
              <a:stCxn id="121" idx="2"/>
              <a:endCxn id="273" idx="0"/>
            </p:cNvCxnSpPr>
            <p:nvPr/>
          </p:nvCxnSpPr>
          <p:spPr>
            <a:xfrm flipH="1">
              <a:off x="2929337" y="3329916"/>
              <a:ext cx="4561" cy="15581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7" name="직선 화살표 연결선 286">
            <a:extLst>
              <a:ext uri="{FF2B5EF4-FFF2-40B4-BE49-F238E27FC236}">
                <a16:creationId xmlns:a16="http://schemas.microsoft.com/office/drawing/2014/main" id="{E9BCDD2B-7623-44CC-B781-5042345532D8}"/>
              </a:ext>
            </a:extLst>
          </p:cNvPr>
          <p:cNvCxnSpPr>
            <a:cxnSpLocks/>
          </p:cNvCxnSpPr>
          <p:nvPr/>
        </p:nvCxnSpPr>
        <p:spPr>
          <a:xfrm flipH="1">
            <a:off x="4694308" y="4422451"/>
            <a:ext cx="869876" cy="0"/>
          </a:xfrm>
          <a:prstGeom prst="straightConnector1">
            <a:avLst/>
          </a:prstGeom>
          <a:ln w="57150">
            <a:solidFill>
              <a:srgbClr val="1D7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2" name="그림 301">
            <a:extLst>
              <a:ext uri="{FF2B5EF4-FFF2-40B4-BE49-F238E27FC236}">
                <a16:creationId xmlns:a16="http://schemas.microsoft.com/office/drawing/2014/main" id="{6F80E3A5-8F96-4447-93E9-9E321A13A01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3" y="4309583"/>
            <a:ext cx="889532" cy="1055829"/>
          </a:xfrm>
          <a:prstGeom prst="rect">
            <a:avLst/>
          </a:prstGeom>
        </p:spPr>
      </p:pic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AB8534-5767-4145-8626-C0CFC1E19636}"/>
              </a:ext>
            </a:extLst>
          </p:cNvPr>
          <p:cNvSpPr/>
          <p:nvPr/>
        </p:nvSpPr>
        <p:spPr>
          <a:xfrm>
            <a:off x="1329419" y="4207023"/>
            <a:ext cx="1184544" cy="20136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6600"/>
                </a:solidFill>
                <a:latin typeface="+mj-ea"/>
                <a:ea typeface="+mj-ea"/>
              </a:rPr>
              <a:t>MARKET</a:t>
            </a:r>
            <a:endParaRPr lang="ko-KR" altLang="en-US" dirty="0">
              <a:solidFill>
                <a:srgbClr val="FF6600"/>
              </a:solidFill>
              <a:latin typeface="+mj-ea"/>
              <a:ea typeface="+mj-ea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B562F0D3-ADB3-4DE6-8712-DF6CC647126A}"/>
              </a:ext>
            </a:extLst>
          </p:cNvPr>
          <p:cNvSpPr/>
          <p:nvPr/>
        </p:nvSpPr>
        <p:spPr>
          <a:xfrm>
            <a:off x="2644604" y="4685527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공유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28BF154-0076-4FE8-996C-CF1F2A46451F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AA6297F-CBA1-4879-9573-39E0A475D63E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102" name="사각형: 둥근 대각선 방향 모서리 101">
                <a:extLst>
                  <a:ext uri="{FF2B5EF4-FFF2-40B4-BE49-F238E27FC236}">
                    <a16:creationId xmlns:a16="http://schemas.microsoft.com/office/drawing/2014/main" id="{6CD817EA-CC17-4754-A883-A2DB5BB69F81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BB961B8-E0DA-43FF-8CE7-6EA52C74DE7C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A1A1A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41A7E73-20BA-4740-B2CC-91B24E96C101}"/>
                </a:ext>
              </a:extLst>
            </p:cNvPr>
            <p:cNvGrpSpPr/>
            <p:nvPr/>
          </p:nvGrpSpPr>
          <p:grpSpPr>
            <a:xfrm>
              <a:off x="9769004" y="-606375"/>
              <a:ext cx="656124" cy="1398544"/>
              <a:chOff x="9516184" y="-606375"/>
              <a:chExt cx="656124" cy="1398544"/>
            </a:xfrm>
          </p:grpSpPr>
          <p:sp>
            <p:nvSpPr>
              <p:cNvPr id="100" name="사각형: 둥근 대각선 방향 모서리 99">
                <a:extLst>
                  <a:ext uri="{FF2B5EF4-FFF2-40B4-BE49-F238E27FC236}">
                    <a16:creationId xmlns:a16="http://schemas.microsoft.com/office/drawing/2014/main" id="{F330C0F5-7B9A-4D43-BCE3-FC571F3E2BD8}"/>
                  </a:ext>
                </a:extLst>
              </p:cNvPr>
              <p:cNvSpPr/>
              <p:nvPr/>
            </p:nvSpPr>
            <p:spPr>
              <a:xfrm>
                <a:off x="9516184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0FCE28C-7FD7-4923-A750-3593B19E7084}"/>
                  </a:ext>
                </a:extLst>
              </p:cNvPr>
              <p:cNvSpPr txBox="1"/>
              <p:nvPr/>
            </p:nvSpPr>
            <p:spPr>
              <a:xfrm>
                <a:off x="9546792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53E2DED-3125-4725-8450-6329483535CD}"/>
                </a:ext>
              </a:extLst>
            </p:cNvPr>
            <p:cNvGrpSpPr/>
            <p:nvPr/>
          </p:nvGrpSpPr>
          <p:grpSpPr>
            <a:xfrm>
              <a:off x="8953009" y="-608610"/>
              <a:ext cx="656124" cy="1398544"/>
              <a:chOff x="8788978" y="-608610"/>
              <a:chExt cx="656124" cy="1398544"/>
            </a:xfrm>
          </p:grpSpPr>
          <p:sp>
            <p:nvSpPr>
              <p:cNvPr id="98" name="사각형: 둥근 대각선 방향 모서리 97">
                <a:extLst>
                  <a:ext uri="{FF2B5EF4-FFF2-40B4-BE49-F238E27FC236}">
                    <a16:creationId xmlns:a16="http://schemas.microsoft.com/office/drawing/2014/main" id="{D022C52C-5F48-4BDA-9060-81598B330F20}"/>
                  </a:ext>
                </a:extLst>
              </p:cNvPr>
              <p:cNvSpPr/>
              <p:nvPr/>
            </p:nvSpPr>
            <p:spPr>
              <a:xfrm>
                <a:off x="8788978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08EBCCE-68C7-409D-8324-36C320F41D50}"/>
                  </a:ext>
                </a:extLst>
              </p:cNvPr>
              <p:cNvSpPr txBox="1"/>
              <p:nvPr/>
            </p:nvSpPr>
            <p:spPr>
              <a:xfrm>
                <a:off x="8819586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3282BC5-CDD9-44E8-AAB7-B125BDBC7917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93" name="사각형: 둥근 대각선 방향 모서리 92">
                <a:extLst>
                  <a:ext uri="{FF2B5EF4-FFF2-40B4-BE49-F238E27FC236}">
                    <a16:creationId xmlns:a16="http://schemas.microsoft.com/office/drawing/2014/main" id="{23927A66-0072-4A7D-9B1D-F2F4D9428992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1B1316-C6A7-4497-8918-0A1209E97A5E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BC5DF02-4125-4E7B-B123-2D97E3EE7F9F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91" name="사각형: 둥근 대각선 방향 모서리 90">
                <a:extLst>
                  <a:ext uri="{FF2B5EF4-FFF2-40B4-BE49-F238E27FC236}">
                    <a16:creationId xmlns:a16="http://schemas.microsoft.com/office/drawing/2014/main" id="{CE219C52-058E-4C16-8689-A0E47F487941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127A6DB-7EFC-4C1D-A489-96515A87DEC7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D7EEA53-6951-4CBA-829F-80EABDA65F32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702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337317" y="373875"/>
            <a:ext cx="2045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팀원소개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52" y="199421"/>
            <a:ext cx="1056794" cy="1056794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FCF7C03C-A427-4ACD-A89F-251C8E151C82}"/>
              </a:ext>
            </a:extLst>
          </p:cNvPr>
          <p:cNvGrpSpPr/>
          <p:nvPr/>
        </p:nvGrpSpPr>
        <p:grpSpPr>
          <a:xfrm>
            <a:off x="623368" y="3368668"/>
            <a:ext cx="10945264" cy="1762634"/>
            <a:chOff x="571069" y="3773800"/>
            <a:chExt cx="10945264" cy="1762634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CD8E7A6-8046-4E15-804B-1CBE60EFC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1237" y="3791843"/>
              <a:ext cx="1744591" cy="174459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3B2C217-AE75-4435-A49E-264AFBB92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1405" y="3791843"/>
              <a:ext cx="1744591" cy="174459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2316021-1C0A-4334-989F-2F50359B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573" y="3791843"/>
              <a:ext cx="1744591" cy="174459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5E8C777-F87C-4525-92B1-485797E2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069" y="3773800"/>
              <a:ext cx="1744591" cy="1744591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0B0366D-E62D-402D-BF90-13F2DACD2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71742" y="3791843"/>
              <a:ext cx="1744591" cy="1744591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D2E42F6-DA83-43F0-A1AD-362BFC72DB40}"/>
              </a:ext>
            </a:extLst>
          </p:cNvPr>
          <p:cNvGrpSpPr/>
          <p:nvPr/>
        </p:nvGrpSpPr>
        <p:grpSpPr>
          <a:xfrm>
            <a:off x="3586111" y="1390293"/>
            <a:ext cx="5019779" cy="1298303"/>
            <a:chOff x="3153294" y="1669909"/>
            <a:chExt cx="5019779" cy="1298303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4D7D40-6BC8-483D-AB06-C44DA5AE1B56}"/>
                </a:ext>
              </a:extLst>
            </p:cNvPr>
            <p:cNvSpPr/>
            <p:nvPr/>
          </p:nvSpPr>
          <p:spPr>
            <a:xfrm>
              <a:off x="5877177" y="1669909"/>
              <a:ext cx="2295896" cy="1298303"/>
            </a:xfrm>
            <a:prstGeom prst="roundRect">
              <a:avLst>
                <a:gd name="adj" fmla="val 24348"/>
              </a:avLst>
            </a:prstGeom>
            <a:solidFill>
              <a:srgbClr val="3B8EF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dirty="0">
                  <a:latin typeface="나눔스퀘어 ExtraBold"/>
                  <a:ea typeface="나눔스퀘어 ExtraBold"/>
                </a:rPr>
                <a:t>박성철 </a:t>
              </a:r>
              <a:r>
                <a:rPr lang="ko-KR" altLang="en-US" sz="1600" dirty="0">
                  <a:latin typeface="나눔스퀘어 ExtraBold"/>
                  <a:ea typeface="나눔스퀘어 ExtraBold"/>
                </a:rPr>
                <a:t>지도교수님</a:t>
              </a:r>
              <a:endParaRPr lang="en-US" altLang="ko-KR" sz="1600" dirty="0"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en-US" altLang="ko-KR" sz="300" dirty="0">
                  <a:latin typeface="나눔스퀘어 ExtraBold"/>
                  <a:ea typeface="나눔스퀘어 ExtraBold"/>
                </a:rPr>
                <a:t> </a:t>
              </a:r>
            </a:p>
            <a:p>
              <a:pPr algn="ctr">
                <a:defRPr/>
              </a:pPr>
              <a:r>
                <a:rPr lang="ko-KR" altLang="en-US" sz="1100" dirty="0">
                  <a:latin typeface="나눔스퀘어 ExtraBold"/>
                  <a:ea typeface="나눔스퀘어 ExtraBold"/>
                </a:rPr>
                <a:t>영진전문대학교</a:t>
              </a:r>
              <a:r>
                <a:rPr lang="en-US" altLang="ko-KR" sz="1100" dirty="0"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100" dirty="0">
                  <a:latin typeface="나눔스퀘어 ExtraBold"/>
                  <a:ea typeface="나눔스퀘어 ExtraBold"/>
                </a:rPr>
                <a:t>컴퓨터정보계열</a:t>
              </a:r>
              <a:endParaRPr lang="en-US" altLang="ko-KR" sz="1100" dirty="0">
                <a:latin typeface="나눔스퀘어 ExtraBold"/>
                <a:ea typeface="나눔스퀘어 ExtraBold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38D687D-E081-425B-8C76-DC1253DD5487}"/>
                </a:ext>
              </a:extLst>
            </p:cNvPr>
            <p:cNvSpPr/>
            <p:nvPr/>
          </p:nvSpPr>
          <p:spPr>
            <a:xfrm>
              <a:off x="3153294" y="1669909"/>
              <a:ext cx="2295896" cy="1298303"/>
            </a:xfrm>
            <a:prstGeom prst="roundRect">
              <a:avLst>
                <a:gd name="adj" fmla="val 24348"/>
              </a:avLst>
            </a:prstGeom>
            <a:solidFill>
              <a:srgbClr val="3B8EF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dirty="0">
                  <a:latin typeface="나눔스퀘어 ExtraBold"/>
                  <a:ea typeface="나눔스퀘어 ExtraBold"/>
                </a:rPr>
                <a:t>김민희 </a:t>
              </a:r>
              <a:r>
                <a:rPr lang="ko-KR" altLang="en-US" sz="1600" dirty="0">
                  <a:latin typeface="나눔스퀘어 ExtraBold"/>
                  <a:ea typeface="나눔스퀘어 ExtraBold"/>
                </a:rPr>
                <a:t>멘토님</a:t>
              </a:r>
              <a:endParaRPr lang="en-US" altLang="ko-KR" sz="1600" dirty="0"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ko-KR" altLang="en-US" sz="1600" dirty="0">
                  <a:latin typeface="나눔스퀘어 ExtraBold"/>
                  <a:ea typeface="나눔스퀘어 ExtraBold"/>
                </a:rPr>
                <a:t>㈜ </a:t>
              </a:r>
              <a:r>
                <a:rPr lang="ko-KR" altLang="en-US" sz="1400" dirty="0">
                  <a:latin typeface="나눔스퀘어 ExtraBold"/>
                  <a:ea typeface="나눔스퀘어 ExtraBold"/>
                </a:rPr>
                <a:t>신라시스템</a:t>
              </a:r>
              <a:endParaRPr lang="en-US" altLang="ko-KR" sz="1600" dirty="0"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ADAFB97-A883-4B9C-BBE0-DB819DCEAE6E}"/>
              </a:ext>
            </a:extLst>
          </p:cNvPr>
          <p:cNvSpPr txBox="1"/>
          <p:nvPr/>
        </p:nvSpPr>
        <p:spPr>
          <a:xfrm>
            <a:off x="388141" y="5177468"/>
            <a:ext cx="221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멘티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류정은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 algn="ctr"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페이지 개발 및 디자인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3F0D66A-BAFD-458B-A775-156D365FDD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0447" y="6450272"/>
            <a:ext cx="1692097" cy="23486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C357232-52D2-4CC3-BB6B-EF6CD4D5E68B}"/>
              </a:ext>
            </a:extLst>
          </p:cNvPr>
          <p:cNvSpPr txBox="1"/>
          <p:nvPr/>
        </p:nvSpPr>
        <p:spPr>
          <a:xfrm>
            <a:off x="2626439" y="5192856"/>
            <a:ext cx="240774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멘티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김민영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 algn="ctr"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블록체인 네트워크 구축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서버연동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291BEE-F06A-4AB2-BF18-0AC7C6F33783}"/>
              </a:ext>
            </a:extLst>
          </p:cNvPr>
          <p:cNvSpPr txBox="1"/>
          <p:nvPr/>
        </p:nvSpPr>
        <p:spPr>
          <a:xfrm>
            <a:off x="4892129" y="5192856"/>
            <a:ext cx="240774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멘티   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박보근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 algn="ctr"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설계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구축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8A6FB2-B940-42FA-946C-86B3BAFEE896}"/>
              </a:ext>
            </a:extLst>
          </p:cNvPr>
          <p:cNvSpPr txBox="1"/>
          <p:nvPr/>
        </p:nvSpPr>
        <p:spPr>
          <a:xfrm>
            <a:off x="7192297" y="5192856"/>
            <a:ext cx="240774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멘티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박수진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 algn="ctr"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블록체인과 웹 서버 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lvl="0" algn="ctr"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라우터 연결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4EC78-499E-4117-B669-9EEDA4760392}"/>
              </a:ext>
            </a:extLst>
          </p:cNvPr>
          <p:cNvSpPr txBox="1"/>
          <p:nvPr/>
        </p:nvSpPr>
        <p:spPr>
          <a:xfrm>
            <a:off x="9492466" y="5162079"/>
            <a:ext cx="2407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멘티   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팽진솔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lvl="0" algn="ctr">
              <a:defRPr/>
            </a:pPr>
            <a:r>
              <a:rPr lang="ko-KR" altLang="en-US" sz="14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 앱 개발</a:t>
            </a:r>
            <a:endParaRPr lang="en-US" altLang="ko-KR" sz="1400" spc="9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3E3054C-0500-4C4D-A0C7-ED6E6CAB2466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>
            <a:off x="5882007" y="2039445"/>
            <a:ext cx="427987" cy="0"/>
          </a:xfrm>
          <a:prstGeom prst="line">
            <a:avLst/>
          </a:prstGeom>
          <a:ln w="76200">
            <a:solidFill>
              <a:srgbClr val="47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74DDA68-5C8A-4179-BD5B-5F11DB1E66FD}"/>
              </a:ext>
            </a:extLst>
          </p:cNvPr>
          <p:cNvCxnSpPr>
            <a:cxnSpLocks/>
          </p:cNvCxnSpPr>
          <p:nvPr/>
        </p:nvCxnSpPr>
        <p:spPr>
          <a:xfrm>
            <a:off x="6082303" y="2041622"/>
            <a:ext cx="0" cy="1049448"/>
          </a:xfrm>
          <a:prstGeom prst="line">
            <a:avLst/>
          </a:prstGeom>
          <a:ln w="76200">
            <a:solidFill>
              <a:srgbClr val="4796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9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38D7416E-6FC7-4021-A0E7-DD8D32F71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" b="7854"/>
          <a:stretch/>
        </p:blipFill>
        <p:spPr>
          <a:xfrm>
            <a:off x="665377" y="538609"/>
            <a:ext cx="11526623" cy="63193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C2D45C-7311-4D5D-A7D7-D4ECCF92087F}"/>
              </a:ext>
            </a:extLst>
          </p:cNvPr>
          <p:cNvSpPr txBox="1"/>
          <p:nvPr/>
        </p:nvSpPr>
        <p:spPr>
          <a:xfrm>
            <a:off x="4836681" y="2497976"/>
            <a:ext cx="2518638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10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F2EC9-0A77-45AC-8018-2158748A1C8D}"/>
              </a:ext>
            </a:extLst>
          </p:cNvPr>
          <p:cNvSpPr txBox="1"/>
          <p:nvPr/>
        </p:nvSpPr>
        <p:spPr>
          <a:xfrm>
            <a:off x="168107" y="131559"/>
            <a:ext cx="26532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영진전문대학교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나나이로토리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AC839E-872F-486E-AB0A-FCE1B880A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58" y="504308"/>
            <a:ext cx="1865040" cy="25886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89CEC6-5C68-4592-9FD8-C9868E1F7F22}"/>
              </a:ext>
            </a:extLst>
          </p:cNvPr>
          <p:cNvGrpSpPr/>
          <p:nvPr/>
        </p:nvGrpSpPr>
        <p:grpSpPr>
          <a:xfrm>
            <a:off x="8213045" y="-615069"/>
            <a:ext cx="3810848" cy="1423966"/>
            <a:chOff x="8198230" y="-608610"/>
            <a:chExt cx="3810848" cy="142396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8D8D496-5364-45CE-BB89-CDB6FE84D4B6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40" name="사각형: 둥근 대각선 방향 모서리 39">
                <a:extLst>
                  <a:ext uri="{FF2B5EF4-FFF2-40B4-BE49-F238E27FC236}">
                    <a16:creationId xmlns:a16="http://schemas.microsoft.com/office/drawing/2014/main" id="{3114A34C-DE19-47D6-B92E-9E3B1B159CCD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2AC8DC-08E1-4EC7-94F3-589AB5C15DCF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A1A1A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C53527C-5751-44B7-8BFE-4A0839F5E5AC}"/>
                </a:ext>
              </a:extLst>
            </p:cNvPr>
            <p:cNvGrpSpPr/>
            <p:nvPr/>
          </p:nvGrpSpPr>
          <p:grpSpPr>
            <a:xfrm>
              <a:off x="10575124" y="-606375"/>
              <a:ext cx="656124" cy="1398544"/>
              <a:chOff x="10322304" y="-606375"/>
              <a:chExt cx="656124" cy="1398544"/>
            </a:xfrm>
          </p:grpSpPr>
          <p:sp>
            <p:nvSpPr>
              <p:cNvPr id="38" name="사각형: 둥근 대각선 방향 모서리 37">
                <a:extLst>
                  <a:ext uri="{FF2B5EF4-FFF2-40B4-BE49-F238E27FC236}">
                    <a16:creationId xmlns:a16="http://schemas.microsoft.com/office/drawing/2014/main" id="{EB11A235-4941-406D-96CA-7CD245843AA4}"/>
                  </a:ext>
                </a:extLst>
              </p:cNvPr>
              <p:cNvSpPr/>
              <p:nvPr/>
            </p:nvSpPr>
            <p:spPr>
              <a:xfrm>
                <a:off x="10322304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C6CF3C-E540-4014-9506-2B90CB1569C0}"/>
                  </a:ext>
                </a:extLst>
              </p:cNvPr>
              <p:cNvSpPr txBox="1"/>
              <p:nvPr/>
            </p:nvSpPr>
            <p:spPr>
              <a:xfrm>
                <a:off x="10352912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10DEBB6-397B-484F-8401-0AE66092DE84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36" name="사각형: 둥근 대각선 방향 모서리 35">
                <a:extLst>
                  <a:ext uri="{FF2B5EF4-FFF2-40B4-BE49-F238E27FC236}">
                    <a16:creationId xmlns:a16="http://schemas.microsoft.com/office/drawing/2014/main" id="{86B9E505-B58C-43FD-BC9F-232B3D688804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FC06A8-9A10-4133-8616-D042B7A6AA1E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E06B8B1-3CF6-47C5-A8DC-DE386660E77C}"/>
                </a:ext>
              </a:extLst>
            </p:cNvPr>
            <p:cNvGrpSpPr/>
            <p:nvPr/>
          </p:nvGrpSpPr>
          <p:grpSpPr>
            <a:xfrm>
              <a:off x="8991428" y="-598428"/>
              <a:ext cx="656124" cy="1398544"/>
              <a:chOff x="8916186" y="-598428"/>
              <a:chExt cx="656124" cy="1398544"/>
            </a:xfrm>
          </p:grpSpPr>
          <p:sp>
            <p:nvSpPr>
              <p:cNvPr id="34" name="사각형: 둥근 대각선 방향 모서리 33">
                <a:extLst>
                  <a:ext uri="{FF2B5EF4-FFF2-40B4-BE49-F238E27FC236}">
                    <a16:creationId xmlns:a16="http://schemas.microsoft.com/office/drawing/2014/main" id="{4A3040B7-6995-4BF3-98F8-6D07B8EFDA85}"/>
                  </a:ext>
                </a:extLst>
              </p:cNvPr>
              <p:cNvSpPr/>
              <p:nvPr/>
            </p:nvSpPr>
            <p:spPr>
              <a:xfrm>
                <a:off x="8916186" y="-59842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57C75B-C71C-4D33-96B4-367965B9FA59}"/>
                  </a:ext>
                </a:extLst>
              </p:cNvPr>
              <p:cNvSpPr txBox="1"/>
              <p:nvPr/>
            </p:nvSpPr>
            <p:spPr>
              <a:xfrm>
                <a:off x="8946794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92584BC-0EC0-4C7F-B5AD-05303AF92A0F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32" name="사각형: 둥근 대각선 방향 모서리 31">
                <a:extLst>
                  <a:ext uri="{FF2B5EF4-FFF2-40B4-BE49-F238E27FC236}">
                    <a16:creationId xmlns:a16="http://schemas.microsoft.com/office/drawing/2014/main" id="{B9D24ED8-7C7A-4689-85FF-E956C3C91024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ADA8FE-0361-407F-8CCB-1E5F81267489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318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929DEC21-46E9-4C61-84A0-DFA0A17B33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9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38D7416E-6FC7-4021-A0E7-DD8D32F71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" b="7854"/>
          <a:stretch/>
        </p:blipFill>
        <p:spPr>
          <a:xfrm>
            <a:off x="665377" y="538609"/>
            <a:ext cx="11526623" cy="63193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C2D45C-7311-4D5D-A7D7-D4ECCF92087F}"/>
              </a:ext>
            </a:extLst>
          </p:cNvPr>
          <p:cNvSpPr txBox="1"/>
          <p:nvPr/>
        </p:nvSpPr>
        <p:spPr>
          <a:xfrm>
            <a:off x="3669695" y="2497976"/>
            <a:ext cx="4852610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en-US" altLang="ko-KR" sz="10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F2EC9-0A77-45AC-8018-2158748A1C8D}"/>
              </a:ext>
            </a:extLst>
          </p:cNvPr>
          <p:cNvSpPr txBox="1"/>
          <p:nvPr/>
        </p:nvSpPr>
        <p:spPr>
          <a:xfrm>
            <a:off x="168107" y="131559"/>
            <a:ext cx="26532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영진전문대학교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나나이로토리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AC839E-872F-486E-AB0A-FCE1B880A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58" y="504308"/>
            <a:ext cx="1865040" cy="2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6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337317" y="504501"/>
            <a:ext cx="22470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52" y="330047"/>
            <a:ext cx="1056794" cy="10567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03CC1E-E15A-4390-BB54-BDF2D98400D9}"/>
              </a:ext>
            </a:extLst>
          </p:cNvPr>
          <p:cNvSpPr txBox="1"/>
          <p:nvPr/>
        </p:nvSpPr>
        <p:spPr>
          <a:xfrm>
            <a:off x="2489144" y="2674269"/>
            <a:ext cx="78462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신뢰할 수 있는 건강 데이터 수집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2E9602-C2A4-4F33-98B7-427A2BAE9082}"/>
              </a:ext>
            </a:extLst>
          </p:cNvPr>
          <p:cNvSpPr txBox="1"/>
          <p:nvPr/>
        </p:nvSpPr>
        <p:spPr>
          <a:xfrm>
            <a:off x="2613272" y="3727772"/>
            <a:ext cx="6586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제공한 데이터에 따른 정당한 보상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투명한 데이터의 사용 경로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ABE6E9-91EA-4E05-9579-56D009F43B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030" y="3480532"/>
            <a:ext cx="1305311" cy="13053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25CA03-35C3-4370-B03A-03F2070280F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28" y="2260866"/>
            <a:ext cx="1261918" cy="12619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879434-1578-4650-A238-74FF246800ED}"/>
              </a:ext>
            </a:extLst>
          </p:cNvPr>
          <p:cNvSpPr txBox="1"/>
          <p:nvPr/>
        </p:nvSpPr>
        <p:spPr>
          <a:xfrm>
            <a:off x="10335371" y="4583397"/>
            <a:ext cx="1305311" cy="461665"/>
          </a:xfrm>
          <a:prstGeom prst="rect">
            <a:avLst/>
          </a:prstGeom>
          <a:solidFill>
            <a:srgbClr val="FFFFFF">
              <a:alpha val="3803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응답자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8BE5BA-8E98-4D54-AF49-43BDD9A97D85}"/>
              </a:ext>
            </a:extLst>
          </p:cNvPr>
          <p:cNvSpPr txBox="1"/>
          <p:nvPr/>
        </p:nvSpPr>
        <p:spPr>
          <a:xfrm>
            <a:off x="599212" y="3301554"/>
            <a:ext cx="1228239" cy="461665"/>
          </a:xfrm>
          <a:prstGeom prst="rect">
            <a:avLst/>
          </a:prstGeom>
          <a:solidFill>
            <a:srgbClr val="FFFFFF">
              <a:alpha val="5686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9A2FBD-AE5B-4F3C-95F5-0726CE70777E}"/>
              </a:ext>
            </a:extLst>
          </p:cNvPr>
          <p:cNvGrpSpPr/>
          <p:nvPr/>
        </p:nvGrpSpPr>
        <p:grpSpPr>
          <a:xfrm>
            <a:off x="186254" y="1307805"/>
            <a:ext cx="11819493" cy="4178030"/>
            <a:chOff x="218061" y="1470006"/>
            <a:chExt cx="11819493" cy="4178030"/>
          </a:xfrm>
          <a:solidFill>
            <a:schemeClr val="bg1"/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0732EE4-7B8F-4B8F-874C-244FEF2D35FA}"/>
                </a:ext>
              </a:extLst>
            </p:cNvPr>
            <p:cNvSpPr/>
            <p:nvPr/>
          </p:nvSpPr>
          <p:spPr>
            <a:xfrm>
              <a:off x="218061" y="1470006"/>
              <a:ext cx="11819493" cy="4178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0569E3E-89DC-4E43-A438-27A728026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5906" y="2724725"/>
              <a:ext cx="1864539" cy="1864539"/>
            </a:xfrm>
            <a:prstGeom prst="rect">
              <a:avLst/>
            </a:prstGeom>
            <a:grpFill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A33791-8266-47F9-9AFC-B45870D4E3C9}"/>
                </a:ext>
              </a:extLst>
            </p:cNvPr>
            <p:cNvSpPr txBox="1"/>
            <p:nvPr/>
          </p:nvSpPr>
          <p:spPr>
            <a:xfrm>
              <a:off x="3662100" y="3030869"/>
              <a:ext cx="7366119" cy="126188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자발적인 기부를 독려하는 시스템 흐름</a:t>
              </a:r>
              <a:endPara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4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건강한 사회문화 형성</a:t>
              </a: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181895C-8560-4A49-8D57-D09EF7D819D2}"/>
              </a:ext>
            </a:extLst>
          </p:cNvPr>
          <p:cNvGrpSpPr/>
          <p:nvPr/>
        </p:nvGrpSpPr>
        <p:grpSpPr>
          <a:xfrm>
            <a:off x="8213045" y="-615069"/>
            <a:ext cx="3810848" cy="1423966"/>
            <a:chOff x="8198230" y="-608610"/>
            <a:chExt cx="3810848" cy="142396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BE1279-6FC6-40CA-A3C9-FB7039752EBA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66" name="사각형: 둥근 대각선 방향 모서리 65">
                <a:extLst>
                  <a:ext uri="{FF2B5EF4-FFF2-40B4-BE49-F238E27FC236}">
                    <a16:creationId xmlns:a16="http://schemas.microsoft.com/office/drawing/2014/main" id="{61226685-DE26-4CB7-A8AE-456DA2B23EC4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8D82966-40E0-4FE8-B819-3E515D9D6427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A1A1A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62B14F9-A5E1-437C-B57D-4533ED137160}"/>
                </a:ext>
              </a:extLst>
            </p:cNvPr>
            <p:cNvGrpSpPr/>
            <p:nvPr/>
          </p:nvGrpSpPr>
          <p:grpSpPr>
            <a:xfrm>
              <a:off x="10575124" y="-606375"/>
              <a:ext cx="656124" cy="1398544"/>
              <a:chOff x="10322304" y="-606375"/>
              <a:chExt cx="656124" cy="1398544"/>
            </a:xfrm>
          </p:grpSpPr>
          <p:sp>
            <p:nvSpPr>
              <p:cNvPr id="64" name="사각형: 둥근 대각선 방향 모서리 63">
                <a:extLst>
                  <a:ext uri="{FF2B5EF4-FFF2-40B4-BE49-F238E27FC236}">
                    <a16:creationId xmlns:a16="http://schemas.microsoft.com/office/drawing/2014/main" id="{8CBAAA00-002B-4093-AEBE-42340677D75E}"/>
                  </a:ext>
                </a:extLst>
              </p:cNvPr>
              <p:cNvSpPr/>
              <p:nvPr/>
            </p:nvSpPr>
            <p:spPr>
              <a:xfrm>
                <a:off x="10322304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A6D1F-7D4C-433C-B92B-F11EBFD62114}"/>
                  </a:ext>
                </a:extLst>
              </p:cNvPr>
              <p:cNvSpPr txBox="1"/>
              <p:nvPr/>
            </p:nvSpPr>
            <p:spPr>
              <a:xfrm>
                <a:off x="10352912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EDD4E61-9F45-4CB4-8AEE-6338463FC77D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62" name="사각형: 둥근 대각선 방향 모서리 61">
                <a:extLst>
                  <a:ext uri="{FF2B5EF4-FFF2-40B4-BE49-F238E27FC236}">
                    <a16:creationId xmlns:a16="http://schemas.microsoft.com/office/drawing/2014/main" id="{59374217-44F0-42D7-A976-5485D40E4E10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9084F8-F2DC-4971-93D2-183097F8F89D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C8FF451-A4D4-4D6A-93F8-035EB870D4CD}"/>
                </a:ext>
              </a:extLst>
            </p:cNvPr>
            <p:cNvGrpSpPr/>
            <p:nvPr/>
          </p:nvGrpSpPr>
          <p:grpSpPr>
            <a:xfrm>
              <a:off x="8991428" y="-598428"/>
              <a:ext cx="656124" cy="1398544"/>
              <a:chOff x="8916186" y="-598428"/>
              <a:chExt cx="656124" cy="1398544"/>
            </a:xfrm>
          </p:grpSpPr>
          <p:sp>
            <p:nvSpPr>
              <p:cNvPr id="60" name="사각형: 둥근 대각선 방향 모서리 59">
                <a:extLst>
                  <a:ext uri="{FF2B5EF4-FFF2-40B4-BE49-F238E27FC236}">
                    <a16:creationId xmlns:a16="http://schemas.microsoft.com/office/drawing/2014/main" id="{EC3EB550-A6F1-4851-AE31-27931CAB4CEA}"/>
                  </a:ext>
                </a:extLst>
              </p:cNvPr>
              <p:cNvSpPr/>
              <p:nvPr/>
            </p:nvSpPr>
            <p:spPr>
              <a:xfrm>
                <a:off x="8916186" y="-59842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484F52-1A21-473A-B82C-E02FBC587C28}"/>
                  </a:ext>
                </a:extLst>
              </p:cNvPr>
              <p:cNvSpPr txBox="1"/>
              <p:nvPr/>
            </p:nvSpPr>
            <p:spPr>
              <a:xfrm>
                <a:off x="8946794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F637DD7-E724-4226-8D80-4354E4A9C332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58" name="사각형: 둥근 대각선 방향 모서리 57">
                <a:extLst>
                  <a:ext uri="{FF2B5EF4-FFF2-40B4-BE49-F238E27FC236}">
                    <a16:creationId xmlns:a16="http://schemas.microsoft.com/office/drawing/2014/main" id="{46F95C58-CA9B-4FA9-B60C-9ABFD1B4FB18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C180A1-9696-4C6F-8961-94CC3DCD580A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5CC5E09-2D0C-4A19-9B4A-7CDFA0DC0C9C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599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0.13372 -0.00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0.10704 -7.40741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38D7416E-6FC7-4021-A0E7-DD8D32F71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" b="7854"/>
          <a:stretch/>
        </p:blipFill>
        <p:spPr>
          <a:xfrm>
            <a:off x="665377" y="538609"/>
            <a:ext cx="11526623" cy="63193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C2D45C-7311-4D5D-A7D7-D4ECCF92087F}"/>
              </a:ext>
            </a:extLst>
          </p:cNvPr>
          <p:cNvSpPr txBox="1"/>
          <p:nvPr/>
        </p:nvSpPr>
        <p:spPr>
          <a:xfrm>
            <a:off x="4836681" y="2497976"/>
            <a:ext cx="2518638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실적</a:t>
            </a:r>
            <a:endParaRPr lang="en-US" altLang="ko-KR" sz="10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F2EC9-0A77-45AC-8018-2158748A1C8D}"/>
              </a:ext>
            </a:extLst>
          </p:cNvPr>
          <p:cNvSpPr txBox="1"/>
          <p:nvPr/>
        </p:nvSpPr>
        <p:spPr>
          <a:xfrm>
            <a:off x="168107" y="131559"/>
            <a:ext cx="26532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영진전문대학교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나나이로토리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AC839E-872F-486E-AB0A-FCE1B880A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58" y="504308"/>
            <a:ext cx="1865040" cy="2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87FFE1-A85F-40E3-85BB-C0DEF39D19E7}"/>
              </a:ext>
            </a:extLst>
          </p:cNvPr>
          <p:cNvSpPr txBox="1"/>
          <p:nvPr/>
        </p:nvSpPr>
        <p:spPr>
          <a:xfrm>
            <a:off x="1337317" y="504501"/>
            <a:ext cx="34913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실적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56049A-D04A-4670-AD03-4A4AA53426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52" y="330047"/>
            <a:ext cx="1056794" cy="105679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1D270E3-F794-4111-8111-0B0FF6622D89}"/>
              </a:ext>
            </a:extLst>
          </p:cNvPr>
          <p:cNvGrpSpPr/>
          <p:nvPr/>
        </p:nvGrpSpPr>
        <p:grpSpPr>
          <a:xfrm>
            <a:off x="1311537" y="1403526"/>
            <a:ext cx="3643515" cy="4956420"/>
            <a:chOff x="1311537" y="1403526"/>
            <a:chExt cx="3643515" cy="49564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FBAE86-3681-4936-AE42-6A7BE0A91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071" t="14995"/>
            <a:stretch/>
          </p:blipFill>
          <p:spPr>
            <a:xfrm>
              <a:off x="1311537" y="1403526"/>
              <a:ext cx="3643515" cy="397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CE6BA1-BAF7-4342-9598-D7D2B2AC9431}"/>
                </a:ext>
              </a:extLst>
            </p:cNvPr>
            <p:cNvSpPr txBox="1"/>
            <p:nvPr/>
          </p:nvSpPr>
          <p:spPr>
            <a:xfrm>
              <a:off x="1387615" y="5528949"/>
              <a:ext cx="34913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대만 국제학술대회에서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발표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4BC5B2-960A-410F-B945-423E1081B270}"/>
              </a:ext>
            </a:extLst>
          </p:cNvPr>
          <p:cNvGrpSpPr/>
          <p:nvPr/>
        </p:nvGrpSpPr>
        <p:grpSpPr>
          <a:xfrm>
            <a:off x="5556349" y="1462272"/>
            <a:ext cx="5664048" cy="4868034"/>
            <a:chOff x="5556349" y="1462272"/>
            <a:chExt cx="5664048" cy="48680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6C66FBE-4E9D-4C1C-BB3C-7737C546F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807" t="17755" r="25250" b="24309"/>
            <a:stretch/>
          </p:blipFill>
          <p:spPr>
            <a:xfrm>
              <a:off x="5556349" y="1462272"/>
              <a:ext cx="5664048" cy="39732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229B9B-873C-4DF4-AEEB-173959C1A8B6}"/>
                </a:ext>
              </a:extLst>
            </p:cNvPr>
            <p:cNvSpPr txBox="1"/>
            <p:nvPr/>
          </p:nvSpPr>
          <p:spPr>
            <a:xfrm>
              <a:off x="6476586" y="5499309"/>
              <a:ext cx="40149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팀원 전원 일본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IT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기업 내정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2020, 2021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 입사 예정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36AA90-F6E5-47BB-95EF-6E36366A31F7}"/>
              </a:ext>
            </a:extLst>
          </p:cNvPr>
          <p:cNvGrpSpPr/>
          <p:nvPr/>
        </p:nvGrpSpPr>
        <p:grpSpPr>
          <a:xfrm>
            <a:off x="5955914" y="1384361"/>
            <a:ext cx="4906876" cy="4045015"/>
            <a:chOff x="5590946" y="1800562"/>
            <a:chExt cx="5525026" cy="47824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5135386-C7A7-44D3-8F62-CA3174DDD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065" t="23408" r="7670" b="6705"/>
            <a:stretch/>
          </p:blipFill>
          <p:spPr>
            <a:xfrm>
              <a:off x="5590946" y="1800562"/>
              <a:ext cx="4497404" cy="37820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B8E5E0E-0489-4FB0-940C-D38FCD6CF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411" t="4776"/>
            <a:stretch/>
          </p:blipFill>
          <p:spPr>
            <a:xfrm>
              <a:off x="6092801" y="2948748"/>
              <a:ext cx="5023171" cy="36342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09C093-269C-4248-A45D-E10A7A3B6BC6}"/>
              </a:ext>
            </a:extLst>
          </p:cNvPr>
          <p:cNvGrpSpPr/>
          <p:nvPr/>
        </p:nvGrpSpPr>
        <p:grpSpPr>
          <a:xfrm>
            <a:off x="1240721" y="1386841"/>
            <a:ext cx="4014979" cy="5237751"/>
            <a:chOff x="1056807" y="1093207"/>
            <a:chExt cx="4165985" cy="543474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778426B-224B-4393-BFC7-7F49784F6D87}"/>
                </a:ext>
              </a:extLst>
            </p:cNvPr>
            <p:cNvGrpSpPr/>
            <p:nvPr/>
          </p:nvGrpSpPr>
          <p:grpSpPr>
            <a:xfrm>
              <a:off x="1056807" y="1093207"/>
              <a:ext cx="4165985" cy="5434746"/>
              <a:chOff x="968109" y="1093207"/>
              <a:chExt cx="4165985" cy="543474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B997533-61D8-4912-A5FF-5CB0DE6CF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8109" y="1093207"/>
                <a:ext cx="4165985" cy="54347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85FCD06-1865-4C90-8A66-A2EAD4A62F4C}"/>
                  </a:ext>
                </a:extLst>
              </p:cNvPr>
              <p:cNvSpPr/>
              <p:nvPr/>
            </p:nvSpPr>
            <p:spPr>
              <a:xfrm>
                <a:off x="2670306" y="2685327"/>
                <a:ext cx="836824" cy="842754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3856531-4046-4608-AF49-8A0A98F4973D}"/>
                </a:ext>
              </a:extLst>
            </p:cNvPr>
            <p:cNvCxnSpPr>
              <a:cxnSpLocks/>
            </p:cNvCxnSpPr>
            <p:nvPr/>
          </p:nvCxnSpPr>
          <p:spPr>
            <a:xfrm>
              <a:off x="2759004" y="5103606"/>
              <a:ext cx="2282972" cy="0"/>
            </a:xfrm>
            <a:prstGeom prst="line">
              <a:avLst/>
            </a:prstGeom>
            <a:ln w="254000">
              <a:solidFill>
                <a:srgbClr val="FFFF00">
                  <a:alpha val="2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9984C1B-FE08-4DA0-B3A8-D8797946C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07" y="5377926"/>
              <a:ext cx="3985169" cy="0"/>
            </a:xfrm>
            <a:prstGeom prst="line">
              <a:avLst/>
            </a:prstGeom>
            <a:ln w="254000">
              <a:solidFill>
                <a:srgbClr val="FFFF00">
                  <a:alpha val="2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55833F5-4D7E-4521-86D2-281654C2F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07" y="5621766"/>
              <a:ext cx="3712029" cy="0"/>
            </a:xfrm>
            <a:prstGeom prst="line">
              <a:avLst/>
            </a:prstGeom>
            <a:ln w="254000">
              <a:solidFill>
                <a:srgbClr val="FFFF00">
                  <a:alpha val="2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3E0999F-4E32-4057-A816-589A1E13AB06}"/>
              </a:ext>
            </a:extLst>
          </p:cNvPr>
          <p:cNvGrpSpPr/>
          <p:nvPr/>
        </p:nvGrpSpPr>
        <p:grpSpPr>
          <a:xfrm>
            <a:off x="8213045" y="-615069"/>
            <a:ext cx="3804857" cy="1423966"/>
            <a:chOff x="8198230" y="-608610"/>
            <a:chExt cx="3804857" cy="142396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6144B93-E666-471A-A4BB-4142E29B8B1F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66" name="사각형: 둥근 대각선 방향 모서리 65">
                <a:extLst>
                  <a:ext uri="{FF2B5EF4-FFF2-40B4-BE49-F238E27FC236}">
                    <a16:creationId xmlns:a16="http://schemas.microsoft.com/office/drawing/2014/main" id="{B9A98F75-DE1C-4136-9F96-54239027597B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ECE5FA-1D95-4563-AA6F-75B7D3B0003D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A1A1A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DEFA3A2-4E0E-426A-8443-6F7652079909}"/>
                </a:ext>
              </a:extLst>
            </p:cNvPr>
            <p:cNvGrpSpPr/>
            <p:nvPr/>
          </p:nvGrpSpPr>
          <p:grpSpPr>
            <a:xfrm>
              <a:off x="11346963" y="-606375"/>
              <a:ext cx="656124" cy="1398544"/>
              <a:chOff x="11094143" y="-606375"/>
              <a:chExt cx="656124" cy="1398544"/>
            </a:xfrm>
          </p:grpSpPr>
          <p:sp>
            <p:nvSpPr>
              <p:cNvPr id="64" name="사각형: 둥근 대각선 방향 모서리 63">
                <a:extLst>
                  <a:ext uri="{FF2B5EF4-FFF2-40B4-BE49-F238E27FC236}">
                    <a16:creationId xmlns:a16="http://schemas.microsoft.com/office/drawing/2014/main" id="{CB5FFD97-BD55-4B0C-846B-A95E064EB686}"/>
                  </a:ext>
                </a:extLst>
              </p:cNvPr>
              <p:cNvSpPr/>
              <p:nvPr/>
            </p:nvSpPr>
            <p:spPr>
              <a:xfrm>
                <a:off x="11094143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DCC726B-1D66-4D74-81E1-880130951A64}"/>
                  </a:ext>
                </a:extLst>
              </p:cNvPr>
              <p:cNvSpPr txBox="1"/>
              <p:nvPr/>
            </p:nvSpPr>
            <p:spPr>
              <a:xfrm>
                <a:off x="11124751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rgbClr val="FFFFFF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4A7E6BB-9C21-40E2-A712-EA2B2FEFAA66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62" name="사각형: 둥근 대각선 방향 모서리 61">
                <a:extLst>
                  <a:ext uri="{FF2B5EF4-FFF2-40B4-BE49-F238E27FC236}">
                    <a16:creationId xmlns:a16="http://schemas.microsoft.com/office/drawing/2014/main" id="{57CD74DB-EDD5-46F4-A3FE-DC27CE25AFEC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B51EDC3-4B30-4C0B-B84D-4D7BD4BAFAED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DD64C49-391A-4D52-A079-D8A68EB927EC}"/>
                </a:ext>
              </a:extLst>
            </p:cNvPr>
            <p:cNvGrpSpPr/>
            <p:nvPr/>
          </p:nvGrpSpPr>
          <p:grpSpPr>
            <a:xfrm>
              <a:off x="8991428" y="-598428"/>
              <a:ext cx="656124" cy="1398544"/>
              <a:chOff x="8916186" y="-598428"/>
              <a:chExt cx="656124" cy="1398544"/>
            </a:xfrm>
          </p:grpSpPr>
          <p:sp>
            <p:nvSpPr>
              <p:cNvPr id="60" name="사각형: 둥근 대각선 방향 모서리 59">
                <a:extLst>
                  <a:ext uri="{FF2B5EF4-FFF2-40B4-BE49-F238E27FC236}">
                    <a16:creationId xmlns:a16="http://schemas.microsoft.com/office/drawing/2014/main" id="{567442DD-9D76-439C-AFF5-F69C4F0021A8}"/>
                  </a:ext>
                </a:extLst>
              </p:cNvPr>
              <p:cNvSpPr/>
              <p:nvPr/>
            </p:nvSpPr>
            <p:spPr>
              <a:xfrm>
                <a:off x="8916186" y="-59842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C6DADC-EA98-4DA1-B2A1-F3F5C05937D3}"/>
                  </a:ext>
                </a:extLst>
              </p:cNvPr>
              <p:cNvSpPr txBox="1"/>
              <p:nvPr/>
            </p:nvSpPr>
            <p:spPr>
              <a:xfrm>
                <a:off x="8946794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03EFCD2-2996-4F09-98A7-61E20B5DDE9A}"/>
                </a:ext>
              </a:extLst>
            </p:cNvPr>
            <p:cNvGrpSpPr/>
            <p:nvPr/>
          </p:nvGrpSpPr>
          <p:grpSpPr>
            <a:xfrm>
              <a:off x="10580066" y="-583188"/>
              <a:ext cx="656124" cy="1398544"/>
              <a:chOff x="10580066" y="-583188"/>
              <a:chExt cx="656124" cy="1398544"/>
            </a:xfrm>
          </p:grpSpPr>
          <p:sp>
            <p:nvSpPr>
              <p:cNvPr id="58" name="사각형: 둥근 대각선 방향 모서리 57">
                <a:extLst>
                  <a:ext uri="{FF2B5EF4-FFF2-40B4-BE49-F238E27FC236}">
                    <a16:creationId xmlns:a16="http://schemas.microsoft.com/office/drawing/2014/main" id="{A4F8198D-B745-4EEF-822C-6B35070C4458}"/>
                  </a:ext>
                </a:extLst>
              </p:cNvPr>
              <p:cNvSpPr/>
              <p:nvPr/>
            </p:nvSpPr>
            <p:spPr>
              <a:xfrm>
                <a:off x="10580066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7735C81-6AE0-49ED-B1B2-2A421CDA6D38}"/>
                  </a:ext>
                </a:extLst>
              </p:cNvPr>
              <p:cNvSpPr txBox="1"/>
              <p:nvPr/>
            </p:nvSpPr>
            <p:spPr>
              <a:xfrm>
                <a:off x="10610674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DFE253-D432-4BCA-8DF8-861066F037DD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14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38D7416E-6FC7-4021-A0E7-DD8D32F71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" b="7854"/>
          <a:stretch/>
        </p:blipFill>
        <p:spPr>
          <a:xfrm>
            <a:off x="665377" y="538609"/>
            <a:ext cx="11526623" cy="63193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C2D45C-7311-4D5D-A7D7-D4ECCF92087F}"/>
              </a:ext>
            </a:extLst>
          </p:cNvPr>
          <p:cNvSpPr txBox="1"/>
          <p:nvPr/>
        </p:nvSpPr>
        <p:spPr>
          <a:xfrm>
            <a:off x="3669695" y="2497976"/>
            <a:ext cx="4852610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추후계획</a:t>
            </a:r>
            <a:endParaRPr lang="en-US" altLang="ko-KR" sz="10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F2EC9-0A77-45AC-8018-2158748A1C8D}"/>
              </a:ext>
            </a:extLst>
          </p:cNvPr>
          <p:cNvSpPr txBox="1"/>
          <p:nvPr/>
        </p:nvSpPr>
        <p:spPr>
          <a:xfrm>
            <a:off x="168107" y="131559"/>
            <a:ext cx="26532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영진전문대학교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나나이로토리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AC839E-872F-486E-AB0A-FCE1B880A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58" y="504308"/>
            <a:ext cx="1865040" cy="2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995883-ECB0-4C9C-A736-19E24E749B42}"/>
              </a:ext>
            </a:extLst>
          </p:cNvPr>
          <p:cNvSpPr txBox="1"/>
          <p:nvPr/>
        </p:nvSpPr>
        <p:spPr>
          <a:xfrm>
            <a:off x="168107" y="131559"/>
            <a:ext cx="26532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영진전문대학교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나나이로토리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AD3D5C-0981-4524-ACAB-2F2188767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58" y="504308"/>
            <a:ext cx="1865040" cy="258869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0DB914E0-209B-4837-B2B9-8B0C99A63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3" y="2350456"/>
            <a:ext cx="2712454" cy="1777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FFA3C8-D790-4AEA-ADC7-283EFD2A241B}"/>
              </a:ext>
            </a:extLst>
          </p:cNvPr>
          <p:cNvSpPr txBox="1"/>
          <p:nvPr/>
        </p:nvSpPr>
        <p:spPr>
          <a:xfrm>
            <a:off x="110342" y="4274455"/>
            <a:ext cx="5985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  ㈜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신라시스템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 </a:t>
            </a:r>
            <a:r>
              <a:rPr lang="ko-KR" altLang="en-US" sz="3200" dirty="0">
                <a:solidFill>
                  <a:srgbClr val="1D78FF"/>
                </a:solidFill>
                <a:latin typeface="+mj-ea"/>
                <a:ea typeface="+mj-ea"/>
              </a:rPr>
              <a:t>협약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건강 데이터 거래 </a:t>
            </a:r>
            <a:r>
              <a:rPr lang="ko-KR" altLang="en-US" sz="3200" dirty="0">
                <a:solidFill>
                  <a:srgbClr val="1D78FF"/>
                </a:solidFill>
                <a:latin typeface="+mj-ea"/>
                <a:ea typeface="+mj-ea"/>
              </a:rPr>
              <a:t>플랫폼 </a:t>
            </a:r>
            <a:r>
              <a:rPr lang="ko-KR" altLang="en-US" sz="3600" dirty="0">
                <a:solidFill>
                  <a:srgbClr val="1D78FF"/>
                </a:solidFill>
                <a:latin typeface="+mj-ea"/>
                <a:ea typeface="+mj-ea"/>
              </a:rPr>
              <a:t>서비스화</a:t>
            </a:r>
            <a:endParaRPr lang="en-US" altLang="ko-KR" sz="3200" dirty="0">
              <a:solidFill>
                <a:srgbClr val="1D78FF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4E9A1-313F-44F4-B9F6-A6954A0FB9A6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그림 13" descr="표지판이(가) 표시된 사진&#10;&#10;자동 생성된 설명">
            <a:extLst>
              <a:ext uri="{FF2B5EF4-FFF2-40B4-BE49-F238E27FC236}">
                <a16:creationId xmlns:a16="http://schemas.microsoft.com/office/drawing/2014/main" id="{816091BE-050B-42BF-8A1D-7A7FEFEB2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21" y="2299098"/>
            <a:ext cx="1888653" cy="18886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B8DD14-08DF-4AEF-9AAE-8B872EAD6B12}"/>
              </a:ext>
            </a:extLst>
          </p:cNvPr>
          <p:cNvSpPr txBox="1"/>
          <p:nvPr/>
        </p:nvSpPr>
        <p:spPr>
          <a:xfrm>
            <a:off x="6860274" y="4274455"/>
            <a:ext cx="50701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1D78FF"/>
                </a:solidFill>
                <a:latin typeface="+mj-ea"/>
                <a:ea typeface="+mj-ea"/>
              </a:rPr>
              <a:t>헬스케어 기기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도입으로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건강 데이터 </a:t>
            </a:r>
            <a:r>
              <a:rPr lang="ko-KR" altLang="en-US" sz="3600" dirty="0">
                <a:solidFill>
                  <a:srgbClr val="1D78FF"/>
                </a:solidFill>
                <a:latin typeface="+mj-ea"/>
                <a:ea typeface="+mj-ea"/>
              </a:rPr>
              <a:t>수집 경로 확대</a:t>
            </a:r>
            <a:endParaRPr lang="en-US" altLang="ko-KR" sz="3200" dirty="0">
              <a:solidFill>
                <a:srgbClr val="1D78FF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A71F4B-6F90-44EA-9272-A88D6F4049F0}"/>
              </a:ext>
            </a:extLst>
          </p:cNvPr>
          <p:cNvSpPr txBox="1"/>
          <p:nvPr/>
        </p:nvSpPr>
        <p:spPr>
          <a:xfrm>
            <a:off x="333456" y="1726806"/>
            <a:ext cx="8593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①</a:t>
            </a:r>
            <a:endParaRPr lang="en-US" altLang="ko-KR" sz="4400" dirty="0">
              <a:solidFill>
                <a:srgbClr val="1D78FF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FC494-11DC-4A7D-81EB-16A74A423F7D}"/>
              </a:ext>
            </a:extLst>
          </p:cNvPr>
          <p:cNvSpPr txBox="1"/>
          <p:nvPr/>
        </p:nvSpPr>
        <p:spPr>
          <a:xfrm>
            <a:off x="6872266" y="1726807"/>
            <a:ext cx="8593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②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6EA69C9-2ADC-4CF6-B684-CCE7CA8583E1}"/>
              </a:ext>
            </a:extLst>
          </p:cNvPr>
          <p:cNvCxnSpPr>
            <a:cxnSpLocks/>
          </p:cNvCxnSpPr>
          <p:nvPr/>
        </p:nvCxnSpPr>
        <p:spPr>
          <a:xfrm>
            <a:off x="6380085" y="2214836"/>
            <a:ext cx="0" cy="3089429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F05F38-C4DC-4F4B-82CE-3A4047ACF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" b="7854"/>
          <a:stretch/>
        </p:blipFill>
        <p:spPr>
          <a:xfrm>
            <a:off x="665377" y="538609"/>
            <a:ext cx="11526623" cy="6319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50AA21-5750-4201-8B18-1CEEDD250CEF}"/>
              </a:ext>
            </a:extLst>
          </p:cNvPr>
          <p:cNvSpPr txBox="1"/>
          <p:nvPr/>
        </p:nvSpPr>
        <p:spPr>
          <a:xfrm>
            <a:off x="406743" y="1280726"/>
            <a:ext cx="9451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1D7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INO-SURVEY</a:t>
            </a:r>
            <a:r>
              <a:rPr lang="ko-KR" altLang="en-US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</a:t>
            </a:r>
            <a:endParaRPr lang="en-US" altLang="ko-KR" sz="6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당신의 </a:t>
            </a:r>
            <a:r>
              <a:rPr lang="ko-KR" altLang="en-US" sz="6000" b="1" dirty="0">
                <a:solidFill>
                  <a:srgbClr val="1D7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건강한 라이프</a:t>
            </a:r>
            <a:r>
              <a:rPr lang="ko-KR" altLang="en-US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endParaRPr lang="en-US" altLang="ko-KR" sz="6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60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응원하겠습니다</a:t>
            </a:r>
            <a: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6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0CE4E-F7C6-4CC7-A626-CEC436362574}"/>
              </a:ext>
            </a:extLst>
          </p:cNvPr>
          <p:cNvSpPr txBox="1"/>
          <p:nvPr/>
        </p:nvSpPr>
        <p:spPr>
          <a:xfrm>
            <a:off x="30480" y="30609"/>
            <a:ext cx="153760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영진전문대학교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defRPr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나나이로토리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7A1B7-E543-4117-9164-7B30A460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2488" y="5476231"/>
            <a:ext cx="2747024" cy="3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7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F05F38-C4DC-4F4B-82CE-3A4047ACF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" b="7854"/>
          <a:stretch/>
        </p:blipFill>
        <p:spPr>
          <a:xfrm>
            <a:off x="665377" y="538609"/>
            <a:ext cx="11526623" cy="6319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50AA21-5750-4201-8B18-1CEEDD250CEF}"/>
              </a:ext>
            </a:extLst>
          </p:cNvPr>
          <p:cNvSpPr txBox="1"/>
          <p:nvPr/>
        </p:nvSpPr>
        <p:spPr>
          <a:xfrm>
            <a:off x="1370052" y="2890391"/>
            <a:ext cx="9451896" cy="111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8000" b="1" dirty="0">
                <a:solidFill>
                  <a:srgbClr val="1D7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8000" b="1" dirty="0">
              <a:solidFill>
                <a:srgbClr val="1D7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7A1B7-E543-4117-9164-7B30A460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2488" y="4005504"/>
            <a:ext cx="2747024" cy="381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C1AE8-81A4-4B78-91BA-2B9BE2CE8BA9}"/>
              </a:ext>
            </a:extLst>
          </p:cNvPr>
          <p:cNvSpPr txBox="1"/>
          <p:nvPr/>
        </p:nvSpPr>
        <p:spPr>
          <a:xfrm>
            <a:off x="30480" y="30609"/>
            <a:ext cx="153760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영진전문대학교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defRPr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나나이로토리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64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4765583" y="772510"/>
            <a:ext cx="2682605" cy="1096915"/>
            <a:chOff x="4358640" y="772510"/>
            <a:chExt cx="2682605" cy="1096915"/>
          </a:xfrm>
        </p:grpSpPr>
        <p:sp>
          <p:nvSpPr>
            <p:cNvPr id="49" name="TextBox 48"/>
            <p:cNvSpPr txBox="1"/>
            <p:nvPr/>
          </p:nvSpPr>
          <p:spPr>
            <a:xfrm>
              <a:off x="5455555" y="772510"/>
              <a:ext cx="1585690" cy="10156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목차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58640" y="772510"/>
              <a:ext cx="1096915" cy="1096915"/>
            </a:xfrm>
            <a:prstGeom prst="rect">
              <a:avLst/>
            </a:prstGeom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09672" y="3642616"/>
            <a:ext cx="6436416" cy="64307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0C437C-8E19-4BF9-BEC2-EB604DF14769}"/>
              </a:ext>
            </a:extLst>
          </p:cNvPr>
          <p:cNvSpPr txBox="1"/>
          <p:nvPr/>
        </p:nvSpPr>
        <p:spPr>
          <a:xfrm>
            <a:off x="1205720" y="2463389"/>
            <a:ext cx="11571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 spc="-300" dirty="0">
                <a:solidFill>
                  <a:srgbClr val="1D78FF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49AEBA-6A17-4602-973B-0A07C7DB8A63}"/>
              </a:ext>
            </a:extLst>
          </p:cNvPr>
          <p:cNvSpPr txBox="1"/>
          <p:nvPr/>
        </p:nvSpPr>
        <p:spPr>
          <a:xfrm>
            <a:off x="3460465" y="2463389"/>
            <a:ext cx="11571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 spc="-300" dirty="0">
                <a:solidFill>
                  <a:srgbClr val="1D78FF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624303-CB06-488A-8744-072D2CF17A7E}"/>
              </a:ext>
            </a:extLst>
          </p:cNvPr>
          <p:cNvSpPr txBox="1"/>
          <p:nvPr/>
        </p:nvSpPr>
        <p:spPr>
          <a:xfrm>
            <a:off x="5715210" y="2463389"/>
            <a:ext cx="11571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 spc="-300" dirty="0">
                <a:solidFill>
                  <a:srgbClr val="1D78FF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28D6C-7B82-4EC5-9EB1-9AF79DCEF6FA}"/>
              </a:ext>
            </a:extLst>
          </p:cNvPr>
          <p:cNvSpPr txBox="1"/>
          <p:nvPr/>
        </p:nvSpPr>
        <p:spPr>
          <a:xfrm>
            <a:off x="7969955" y="2463389"/>
            <a:ext cx="11571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 spc="-300" dirty="0">
                <a:solidFill>
                  <a:srgbClr val="1D78FF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28976" y="3777472"/>
            <a:ext cx="1910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기획배경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84799" y="3777472"/>
            <a:ext cx="1910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기술설명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135AF-7ED8-45A1-B738-AB35E3531BD3}"/>
              </a:ext>
            </a:extLst>
          </p:cNvPr>
          <p:cNvSpPr txBox="1"/>
          <p:nvPr/>
        </p:nvSpPr>
        <p:spPr>
          <a:xfrm>
            <a:off x="5129114" y="3777472"/>
            <a:ext cx="2330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주요서비스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C1A6F2-7CCE-44D1-B910-B850A5E6EC01}"/>
              </a:ext>
            </a:extLst>
          </p:cNvPr>
          <p:cNvSpPr txBox="1"/>
          <p:nvPr/>
        </p:nvSpPr>
        <p:spPr>
          <a:xfrm>
            <a:off x="7593212" y="3775478"/>
            <a:ext cx="19106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시연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및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기대효과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7602D-07AB-4FB8-949A-7D62838C6F66}"/>
              </a:ext>
            </a:extLst>
          </p:cNvPr>
          <p:cNvSpPr txBox="1"/>
          <p:nvPr/>
        </p:nvSpPr>
        <p:spPr>
          <a:xfrm>
            <a:off x="10546838" y="6137997"/>
            <a:ext cx="148630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EFB077-E654-453E-8C07-F785018D2E81}"/>
              </a:ext>
            </a:extLst>
          </p:cNvPr>
          <p:cNvSpPr txBox="1"/>
          <p:nvPr/>
        </p:nvSpPr>
        <p:spPr>
          <a:xfrm>
            <a:off x="10267117" y="3777472"/>
            <a:ext cx="107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실적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158CA8-1BFA-40E0-B51E-B1EAC35E1B28}"/>
              </a:ext>
            </a:extLst>
          </p:cNvPr>
          <p:cNvSpPr txBox="1"/>
          <p:nvPr/>
        </p:nvSpPr>
        <p:spPr>
          <a:xfrm>
            <a:off x="10224700" y="2463389"/>
            <a:ext cx="11571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 spc="-300" dirty="0">
                <a:solidFill>
                  <a:srgbClr val="1D78FF"/>
                </a:solidFill>
                <a:latin typeface="+mj-ea"/>
                <a:ea typeface="+mj-ea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여는 영상 최종">
            <a:hlinkClick r:id="" action="ppaction://media"/>
            <a:extLst>
              <a:ext uri="{FF2B5EF4-FFF2-40B4-BE49-F238E27FC236}">
                <a16:creationId xmlns:a16="http://schemas.microsoft.com/office/drawing/2014/main" id="{65E005E0-7056-436C-B039-76CABCB555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38D7416E-6FC7-4021-A0E7-DD8D32F71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" b="7854"/>
          <a:stretch/>
        </p:blipFill>
        <p:spPr>
          <a:xfrm>
            <a:off x="665377" y="538609"/>
            <a:ext cx="11526623" cy="63193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C2D45C-7311-4D5D-A7D7-D4ECCF92087F}"/>
              </a:ext>
            </a:extLst>
          </p:cNvPr>
          <p:cNvSpPr txBox="1"/>
          <p:nvPr/>
        </p:nvSpPr>
        <p:spPr>
          <a:xfrm>
            <a:off x="3669695" y="2497976"/>
            <a:ext cx="4852610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기획배경</a:t>
            </a:r>
            <a:endParaRPr lang="en-US" altLang="ko-KR" sz="10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F2EC9-0A77-45AC-8018-2158748A1C8D}"/>
              </a:ext>
            </a:extLst>
          </p:cNvPr>
          <p:cNvSpPr txBox="1"/>
          <p:nvPr/>
        </p:nvSpPr>
        <p:spPr>
          <a:xfrm>
            <a:off x="168107" y="131559"/>
            <a:ext cx="26532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영진전문대학교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나나이로토리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AC839E-872F-486E-AB0A-FCE1B880A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58" y="504308"/>
            <a:ext cx="1865040" cy="2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F6194210-3296-49CF-9FE7-C0198DEAAFB9}"/>
              </a:ext>
            </a:extLst>
          </p:cNvPr>
          <p:cNvSpPr txBox="1"/>
          <p:nvPr/>
        </p:nvSpPr>
        <p:spPr>
          <a:xfrm>
            <a:off x="1223540" y="495528"/>
            <a:ext cx="3822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기획배경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DD71BF7-2E42-48FE-9460-7D239F9534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7" y="290297"/>
            <a:ext cx="1056794" cy="105679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75411A-B661-4E96-95F8-03DFE249B547}"/>
              </a:ext>
            </a:extLst>
          </p:cNvPr>
          <p:cNvSpPr/>
          <p:nvPr/>
        </p:nvSpPr>
        <p:spPr>
          <a:xfrm>
            <a:off x="1014556" y="5176668"/>
            <a:ext cx="11033180" cy="918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2800" kern="3000" dirty="0">
                <a:solidFill>
                  <a:srgbClr val="404040"/>
                </a:solidFill>
                <a:latin typeface="+mj-ea"/>
                <a:ea typeface="+mj-ea"/>
              </a:rPr>
              <a:t>의료연구기관</a:t>
            </a:r>
            <a:r>
              <a:rPr lang="en-US" altLang="ko-KR" sz="2800" kern="3000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800" kern="3000" dirty="0">
                <a:solidFill>
                  <a:srgbClr val="404040"/>
                </a:solidFill>
                <a:latin typeface="+mj-ea"/>
                <a:ea typeface="+mj-ea"/>
              </a:rPr>
              <a:t>제약 </a:t>
            </a:r>
            <a:r>
              <a:rPr lang="en-US" altLang="ko-KR" sz="2800" kern="3000" dirty="0">
                <a:solidFill>
                  <a:srgbClr val="404040"/>
                </a:solidFill>
                <a:latin typeface="+mj-ea"/>
                <a:ea typeface="+mj-ea"/>
              </a:rPr>
              <a:t>/ </a:t>
            </a:r>
            <a:r>
              <a:rPr lang="ko-KR" altLang="en-US" sz="2800" kern="3000" dirty="0">
                <a:solidFill>
                  <a:srgbClr val="404040"/>
                </a:solidFill>
                <a:latin typeface="+mj-ea"/>
                <a:ea typeface="+mj-ea"/>
              </a:rPr>
              <a:t>헬스 기업 등 </a:t>
            </a:r>
            <a:r>
              <a:rPr lang="ko-KR" altLang="en-US" sz="3100" kern="3000" dirty="0">
                <a:solidFill>
                  <a:srgbClr val="4796FF"/>
                </a:solidFill>
                <a:latin typeface="+mj-ea"/>
                <a:ea typeface="+mj-ea"/>
              </a:rPr>
              <a:t>의료</a:t>
            </a:r>
            <a:r>
              <a:rPr lang="en-US" altLang="ko-KR" sz="3100" kern="3000" dirty="0">
                <a:solidFill>
                  <a:srgbClr val="4796FF"/>
                </a:solidFill>
                <a:latin typeface="+mj-ea"/>
                <a:ea typeface="+mj-ea"/>
              </a:rPr>
              <a:t>·</a:t>
            </a:r>
            <a:r>
              <a:rPr lang="ko-KR" altLang="en-US" sz="3100" kern="3000" dirty="0">
                <a:solidFill>
                  <a:srgbClr val="4796FF"/>
                </a:solidFill>
                <a:latin typeface="+mj-ea"/>
                <a:ea typeface="+mj-ea"/>
              </a:rPr>
              <a:t>건강 정보 데이터의 수요</a:t>
            </a:r>
            <a:r>
              <a:rPr lang="en-US" altLang="ko-KR" sz="3000" kern="3000" dirty="0">
                <a:solidFill>
                  <a:srgbClr val="4796FF"/>
                </a:solidFill>
                <a:latin typeface="+mj-ea"/>
                <a:ea typeface="+mj-ea"/>
              </a:rPr>
              <a:t> </a:t>
            </a:r>
            <a:r>
              <a:rPr lang="ko-KR" altLang="en-US" sz="3000" kern="3000" dirty="0">
                <a:solidFill>
                  <a:srgbClr val="404040"/>
                </a:solidFill>
                <a:latin typeface="+mj-ea"/>
                <a:ea typeface="+mj-ea"/>
              </a:rPr>
              <a:t>증대</a:t>
            </a:r>
            <a:endParaRPr lang="en-US" altLang="ko-KR" sz="3000" kern="30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690C18D-951D-4AD9-B7A8-CD4838637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0" y="5393982"/>
            <a:ext cx="689171" cy="689171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24D19F1-7F9E-4D09-BCD3-2433F6E12D7D}"/>
              </a:ext>
            </a:extLst>
          </p:cNvPr>
          <p:cNvCxnSpPr>
            <a:cxnSpLocks/>
          </p:cNvCxnSpPr>
          <p:nvPr/>
        </p:nvCxnSpPr>
        <p:spPr>
          <a:xfrm>
            <a:off x="1793873" y="4856115"/>
            <a:ext cx="383525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6A4BA46-9C56-43A0-A79F-05BA9EE8F249}"/>
              </a:ext>
            </a:extLst>
          </p:cNvPr>
          <p:cNvCxnSpPr>
            <a:cxnSpLocks/>
          </p:cNvCxnSpPr>
          <p:nvPr/>
        </p:nvCxnSpPr>
        <p:spPr>
          <a:xfrm flipV="1">
            <a:off x="3071669" y="4649821"/>
            <a:ext cx="0" cy="20926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258C0E0-3559-4B95-9419-DB63581C0A0F}"/>
              </a:ext>
            </a:extLst>
          </p:cNvPr>
          <p:cNvSpPr/>
          <p:nvPr/>
        </p:nvSpPr>
        <p:spPr>
          <a:xfrm rot="18895228">
            <a:off x="2054482" y="3327984"/>
            <a:ext cx="1841813" cy="267585"/>
          </a:xfrm>
          <a:prstGeom prst="roundRect">
            <a:avLst>
              <a:gd name="adj" fmla="val 50000"/>
            </a:avLst>
          </a:prstGeom>
          <a:solidFill>
            <a:srgbClr val="47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86EE0CA-D80F-4D7F-B74B-919886D61320}"/>
              </a:ext>
            </a:extLst>
          </p:cNvPr>
          <p:cNvSpPr/>
          <p:nvPr/>
        </p:nvSpPr>
        <p:spPr>
          <a:xfrm rot="20704609">
            <a:off x="3419749" y="2556506"/>
            <a:ext cx="1605014" cy="246557"/>
          </a:xfrm>
          <a:prstGeom prst="roundRect">
            <a:avLst>
              <a:gd name="adj" fmla="val 50000"/>
            </a:avLst>
          </a:prstGeom>
          <a:solidFill>
            <a:srgbClr val="47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4ED77F6-2287-42C1-86F0-C395D724EA00}"/>
              </a:ext>
            </a:extLst>
          </p:cNvPr>
          <p:cNvSpPr/>
          <p:nvPr/>
        </p:nvSpPr>
        <p:spPr>
          <a:xfrm>
            <a:off x="2359923" y="3948013"/>
            <a:ext cx="138828" cy="138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87ACCD-5E58-485F-BCE0-FDD7A5DB117C}"/>
              </a:ext>
            </a:extLst>
          </p:cNvPr>
          <p:cNvSpPr/>
          <p:nvPr/>
        </p:nvSpPr>
        <p:spPr>
          <a:xfrm>
            <a:off x="3504730" y="2790947"/>
            <a:ext cx="138828" cy="138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D1D4D86-FC59-4A37-9980-7A2C014FF29C}"/>
              </a:ext>
            </a:extLst>
          </p:cNvPr>
          <p:cNvSpPr/>
          <p:nvPr/>
        </p:nvSpPr>
        <p:spPr>
          <a:xfrm>
            <a:off x="4790519" y="2441849"/>
            <a:ext cx="138828" cy="138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1D1C48-47D4-45BF-9246-7442B145A64B}"/>
              </a:ext>
            </a:extLst>
          </p:cNvPr>
          <p:cNvSpPr txBox="1"/>
          <p:nvPr/>
        </p:nvSpPr>
        <p:spPr>
          <a:xfrm>
            <a:off x="1539071" y="3163282"/>
            <a:ext cx="10567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5563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2D744D-B4F6-47D5-B547-8DE7D0FA1EC3}"/>
              </a:ext>
            </a:extLst>
          </p:cNvPr>
          <p:cNvSpPr txBox="1"/>
          <p:nvPr/>
        </p:nvSpPr>
        <p:spPr>
          <a:xfrm>
            <a:off x="2778154" y="1907537"/>
            <a:ext cx="10567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1728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41DDCA-E380-412E-848F-13BF44BF6679}"/>
              </a:ext>
            </a:extLst>
          </p:cNvPr>
          <p:cNvSpPr txBox="1"/>
          <p:nvPr/>
        </p:nvSpPr>
        <p:spPr>
          <a:xfrm>
            <a:off x="4769935" y="2223854"/>
            <a:ext cx="10567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2563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FB1492-5E98-4ED5-A7AB-6742851BDE29}"/>
              </a:ext>
            </a:extLst>
          </p:cNvPr>
          <p:cNvSpPr txBox="1"/>
          <p:nvPr/>
        </p:nvSpPr>
        <p:spPr>
          <a:xfrm>
            <a:off x="1658035" y="4856115"/>
            <a:ext cx="1487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2016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D37F53-85F0-442E-846C-C785DEFD8064}"/>
              </a:ext>
            </a:extLst>
          </p:cNvPr>
          <p:cNvSpPr txBox="1"/>
          <p:nvPr/>
        </p:nvSpPr>
        <p:spPr>
          <a:xfrm>
            <a:off x="2889193" y="4856115"/>
            <a:ext cx="1487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2017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BFBDDC-C628-487F-9365-054953520EEF}"/>
              </a:ext>
            </a:extLst>
          </p:cNvPr>
          <p:cNvSpPr txBox="1"/>
          <p:nvPr/>
        </p:nvSpPr>
        <p:spPr>
          <a:xfrm>
            <a:off x="4141939" y="4856115"/>
            <a:ext cx="1487185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2018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BABB360-9A08-4A35-BE02-4D3280C0DEA3}"/>
              </a:ext>
            </a:extLst>
          </p:cNvPr>
          <p:cNvSpPr txBox="1"/>
          <p:nvPr/>
        </p:nvSpPr>
        <p:spPr>
          <a:xfrm>
            <a:off x="1317325" y="1382497"/>
            <a:ext cx="382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국내 </a:t>
            </a:r>
            <a:r>
              <a:rPr lang="ko-KR" altLang="en-US" sz="2800" dirty="0">
                <a:solidFill>
                  <a:srgbClr val="4796FF"/>
                </a:solidFill>
                <a:latin typeface="+mj-ea"/>
                <a:ea typeface="+mj-ea"/>
              </a:rPr>
              <a:t>건강</a:t>
            </a:r>
            <a:r>
              <a:rPr lang="ko-KR" altLang="en-US" sz="2400" dirty="0">
                <a:solidFill>
                  <a:srgbClr val="4796FF"/>
                </a:solidFill>
                <a:latin typeface="+mj-ea"/>
                <a:ea typeface="+mj-ea"/>
              </a:rPr>
              <a:t>기능식품</a:t>
            </a:r>
            <a:r>
              <a:rPr lang="ko-KR" altLang="en-US" sz="2000" dirty="0">
                <a:solidFill>
                  <a:srgbClr val="4796FF"/>
                </a:solidFill>
                <a:latin typeface="+mj-ea"/>
                <a:ea typeface="+mj-ea"/>
              </a:rPr>
              <a:t>시장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규모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0FDBBA-92E4-4B9A-A59B-2CE3A05102EA}"/>
              </a:ext>
            </a:extLst>
          </p:cNvPr>
          <p:cNvSpPr txBox="1"/>
          <p:nvPr/>
        </p:nvSpPr>
        <p:spPr>
          <a:xfrm>
            <a:off x="6668534" y="1375446"/>
            <a:ext cx="3822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국내 </a:t>
            </a:r>
            <a:r>
              <a:rPr lang="ko-KR" altLang="en-US" sz="2400" dirty="0">
                <a:solidFill>
                  <a:srgbClr val="4796FF"/>
                </a:solidFill>
                <a:latin typeface="+mj-ea"/>
                <a:ea typeface="+mj-ea"/>
              </a:rPr>
              <a:t>소비</a:t>
            </a:r>
            <a:r>
              <a:rPr lang="ko-KR" altLang="en-US" sz="2000" dirty="0">
                <a:solidFill>
                  <a:srgbClr val="4796FF"/>
                </a:solidFill>
                <a:latin typeface="+mj-ea"/>
                <a:ea typeface="+mj-ea"/>
              </a:rPr>
              <a:t> 트렌드</a:t>
            </a:r>
            <a:r>
              <a:rPr lang="en-US" altLang="ko-KR" sz="2000" dirty="0">
                <a:latin typeface="+mj-ea"/>
                <a:ea typeface="+mj-ea"/>
              </a:rPr>
              <a:t>(2018)&gt;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76" name="차트 75">
            <a:extLst>
              <a:ext uri="{FF2B5EF4-FFF2-40B4-BE49-F238E27FC236}">
                <a16:creationId xmlns:a16="http://schemas.microsoft.com/office/drawing/2014/main" id="{33482FB8-B825-4246-98EE-B7F95DBD1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741379"/>
              </p:ext>
            </p:extLst>
          </p:nvPr>
        </p:nvGraphicFramePr>
        <p:xfrm>
          <a:off x="6723523" y="1832824"/>
          <a:ext cx="4553691" cy="338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67C48C12-45DD-4A1D-9E85-3233A36AE118}"/>
              </a:ext>
            </a:extLst>
          </p:cNvPr>
          <p:cNvSpPr txBox="1"/>
          <p:nvPr/>
        </p:nvSpPr>
        <p:spPr>
          <a:xfrm>
            <a:off x="9000368" y="2367043"/>
            <a:ext cx="130516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건강</a:t>
            </a:r>
            <a:endParaRPr lang="en-US" altLang="ko-KR" sz="4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36.6%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5B890AF-5152-432A-AA36-C8E23B128240}"/>
              </a:ext>
            </a:extLst>
          </p:cNvPr>
          <p:cNvCxnSpPr>
            <a:cxnSpLocks/>
          </p:cNvCxnSpPr>
          <p:nvPr/>
        </p:nvCxnSpPr>
        <p:spPr>
          <a:xfrm flipV="1">
            <a:off x="1803601" y="4659549"/>
            <a:ext cx="0" cy="20926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0DE5973-E9C6-4775-BDC8-4ABAFFDF7DDE}"/>
              </a:ext>
            </a:extLst>
          </p:cNvPr>
          <p:cNvCxnSpPr>
            <a:cxnSpLocks/>
          </p:cNvCxnSpPr>
          <p:nvPr/>
        </p:nvCxnSpPr>
        <p:spPr>
          <a:xfrm flipV="1">
            <a:off x="4255201" y="4646849"/>
            <a:ext cx="0" cy="20926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0D67C1E-478A-4B89-AF8D-7ED71B3D3822}"/>
              </a:ext>
            </a:extLst>
          </p:cNvPr>
          <p:cNvCxnSpPr>
            <a:cxnSpLocks/>
          </p:cNvCxnSpPr>
          <p:nvPr/>
        </p:nvCxnSpPr>
        <p:spPr>
          <a:xfrm flipV="1">
            <a:off x="5619396" y="4659549"/>
            <a:ext cx="0" cy="20926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59D9E1-973C-47FA-B28D-DDF385C21F22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CF76379-97E9-4501-A556-9E42E357D1D4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7B5C3D1-FF83-4BCA-A7DB-5A66733038F0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5" name="사각형: 둥근 대각선 방향 모서리 4">
                <a:extLst>
                  <a:ext uri="{FF2B5EF4-FFF2-40B4-BE49-F238E27FC236}">
                    <a16:creationId xmlns:a16="http://schemas.microsoft.com/office/drawing/2014/main" id="{D5014AA4-3AA6-4CA9-83AD-7F0C13CF241E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ADE41-E9F3-432B-AF16-3F0C82C7A3AB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bg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1DDD4F3-3A26-4666-AD6D-9BAF2140388C}"/>
                </a:ext>
              </a:extLst>
            </p:cNvPr>
            <p:cNvGrpSpPr/>
            <p:nvPr/>
          </p:nvGrpSpPr>
          <p:grpSpPr>
            <a:xfrm>
              <a:off x="8986911" y="-606375"/>
              <a:ext cx="656124" cy="1398544"/>
              <a:chOff x="8734091" y="-606375"/>
              <a:chExt cx="656124" cy="1398544"/>
            </a:xfrm>
          </p:grpSpPr>
          <p:sp>
            <p:nvSpPr>
              <p:cNvPr id="7" name="사각형: 둥근 대각선 방향 모서리 6">
                <a:extLst>
                  <a:ext uri="{FF2B5EF4-FFF2-40B4-BE49-F238E27FC236}">
                    <a16:creationId xmlns:a16="http://schemas.microsoft.com/office/drawing/2014/main" id="{56871D26-74A1-4889-9E2B-A778F1C2FC53}"/>
                  </a:ext>
                </a:extLst>
              </p:cNvPr>
              <p:cNvSpPr/>
              <p:nvPr/>
            </p:nvSpPr>
            <p:spPr>
              <a:xfrm>
                <a:off x="8734091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C8700-86D1-4897-AA7A-CFCD595E1945}"/>
                  </a:ext>
                </a:extLst>
              </p:cNvPr>
              <p:cNvSpPr txBox="1"/>
              <p:nvPr/>
            </p:nvSpPr>
            <p:spPr>
              <a:xfrm>
                <a:off x="8764699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AA81A35-3048-4A79-91F9-27E3D9BF968D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9" name="사각형: 둥근 대각선 방향 모서리 8">
                <a:extLst>
                  <a:ext uri="{FF2B5EF4-FFF2-40B4-BE49-F238E27FC236}">
                    <a16:creationId xmlns:a16="http://schemas.microsoft.com/office/drawing/2014/main" id="{8EEF3B27-726E-4C71-AE4F-F623D724C788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CB6AF-F7BC-483F-A335-7A22A95841D0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3860FA5-21FF-4926-BFF5-D5831BB20784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11" name="사각형: 둥근 대각선 방향 모서리 10">
                <a:extLst>
                  <a:ext uri="{FF2B5EF4-FFF2-40B4-BE49-F238E27FC236}">
                    <a16:creationId xmlns:a16="http://schemas.microsoft.com/office/drawing/2014/main" id="{6162383E-BB89-48EF-887D-41A059BC58DB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8A0ACC-23F0-4B49-B519-CDBCBCDCCE08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63F2922-B8DD-4E5D-A0FB-D8E2D0A89CF2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37" name="사각형: 둥근 대각선 방향 모서리 36">
                <a:extLst>
                  <a:ext uri="{FF2B5EF4-FFF2-40B4-BE49-F238E27FC236}">
                    <a16:creationId xmlns:a16="http://schemas.microsoft.com/office/drawing/2014/main" id="{05164129-EA58-4DE4-A4E3-A479536B6EC7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E74FA27-DA63-4B7C-A0BE-F2E1F7E660FB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845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87652C3-8F1D-41F5-9578-8195F836CED4}"/>
              </a:ext>
            </a:extLst>
          </p:cNvPr>
          <p:cNvSpPr txBox="1"/>
          <p:nvPr/>
        </p:nvSpPr>
        <p:spPr>
          <a:xfrm>
            <a:off x="1313325" y="540461"/>
            <a:ext cx="485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건강데이터 수집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BC9F2F-3153-4253-819D-1E2BDE0B83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52" y="330047"/>
            <a:ext cx="1056794" cy="10567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A220FFC-20F0-43A6-8FF7-1B744ABD3980}"/>
              </a:ext>
            </a:extLst>
          </p:cNvPr>
          <p:cNvGrpSpPr/>
          <p:nvPr/>
        </p:nvGrpSpPr>
        <p:grpSpPr>
          <a:xfrm>
            <a:off x="2311288" y="1926142"/>
            <a:ext cx="7711643" cy="2361752"/>
            <a:chOff x="2255317" y="1926142"/>
            <a:chExt cx="7711643" cy="236175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230F30-1414-4844-85C3-ED5C14C41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5317" y="2006784"/>
              <a:ext cx="2152903" cy="2200469"/>
            </a:xfrm>
            <a:prstGeom prst="rect">
              <a:avLst/>
            </a:prstGeom>
          </p:spPr>
        </p:pic>
        <p:pic>
          <p:nvPicPr>
            <p:cNvPr id="20" name="그림 19" descr="벡터그래픽, 텍스트이(가) 표시된 사진&#10;&#10;자동 생성된 설명">
              <a:extLst>
                <a:ext uri="{FF2B5EF4-FFF2-40B4-BE49-F238E27FC236}">
                  <a16:creationId xmlns:a16="http://schemas.microsoft.com/office/drawing/2014/main" id="{7C1CE6A0-0A2F-4EC7-82A5-17319E936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126" y="2082745"/>
              <a:ext cx="2048547" cy="204854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AC12829-6000-435F-8B5E-7CEB1DD80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208" y="1926142"/>
              <a:ext cx="2361752" cy="236175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ADD2F32-FA3C-43A0-9CEA-9DB179BCC7B7}"/>
              </a:ext>
            </a:extLst>
          </p:cNvPr>
          <p:cNvSpPr txBox="1"/>
          <p:nvPr/>
        </p:nvSpPr>
        <p:spPr>
          <a:xfrm>
            <a:off x="2174291" y="4776948"/>
            <a:ext cx="7985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현재</a:t>
            </a:r>
            <a:r>
              <a:rPr lang="ko-KR" altLang="en-US" sz="3600" dirty="0">
                <a:solidFill>
                  <a:srgbClr val="1D7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건강데이터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헬스케어</a:t>
            </a:r>
            <a:r>
              <a:rPr lang="en-US" altLang="ja-JP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4400" dirty="0">
                <a:solidFill>
                  <a:srgbClr val="1D7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설문조사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등을 통해</a:t>
            </a:r>
            <a:r>
              <a:rPr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Meiryo UI" panose="020B0604030504040204" pitchFamily="34" charset="-128"/>
              </a:rPr>
              <a:t>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수집가능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C5270F0-6E26-4DE9-8D0D-4D0053CE097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4" y="4484038"/>
            <a:ext cx="1058557" cy="828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365AE3-48D1-4245-B8C6-234BE52FF710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1BB82E5-3C7F-4696-8EC7-D860CC334A98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38" name="사각형: 둥근 대각선 방향 모서리 37">
                <a:extLst>
                  <a:ext uri="{FF2B5EF4-FFF2-40B4-BE49-F238E27FC236}">
                    <a16:creationId xmlns:a16="http://schemas.microsoft.com/office/drawing/2014/main" id="{C8E14885-15C8-436C-B8F4-CF73012772A5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7F5972F-6B6E-4299-855F-455A6053843F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bg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27DE3C1-38E1-4902-9794-A61F8AC60138}"/>
                </a:ext>
              </a:extLst>
            </p:cNvPr>
            <p:cNvGrpSpPr/>
            <p:nvPr/>
          </p:nvGrpSpPr>
          <p:grpSpPr>
            <a:xfrm>
              <a:off x="8986911" y="-606375"/>
              <a:ext cx="656124" cy="1398544"/>
              <a:chOff x="8734091" y="-606375"/>
              <a:chExt cx="656124" cy="1398544"/>
            </a:xfrm>
          </p:grpSpPr>
          <p:sp>
            <p:nvSpPr>
              <p:cNvPr id="36" name="사각형: 둥근 대각선 방향 모서리 35">
                <a:extLst>
                  <a:ext uri="{FF2B5EF4-FFF2-40B4-BE49-F238E27FC236}">
                    <a16:creationId xmlns:a16="http://schemas.microsoft.com/office/drawing/2014/main" id="{8CA7DA86-7F1A-4C47-93D7-3824D4391842}"/>
                  </a:ext>
                </a:extLst>
              </p:cNvPr>
              <p:cNvSpPr/>
              <p:nvPr/>
            </p:nvSpPr>
            <p:spPr>
              <a:xfrm>
                <a:off x="8734091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C240E3-1B0C-4294-90C0-0569F8D75B15}"/>
                  </a:ext>
                </a:extLst>
              </p:cNvPr>
              <p:cNvSpPr txBox="1"/>
              <p:nvPr/>
            </p:nvSpPr>
            <p:spPr>
              <a:xfrm>
                <a:off x="8764699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C2A72B0-C398-4CD8-B5DA-3E7D52972D6B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34" name="사각형: 둥근 대각선 방향 모서리 33">
                <a:extLst>
                  <a:ext uri="{FF2B5EF4-FFF2-40B4-BE49-F238E27FC236}">
                    <a16:creationId xmlns:a16="http://schemas.microsoft.com/office/drawing/2014/main" id="{250EA0B1-595C-457F-BC0F-D827849FE080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612DEA-7099-4AC9-8259-BFD634F79A68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43F2154-0421-4A95-A3DB-008B299CBB1D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32" name="사각형: 둥근 대각선 방향 모서리 31">
                <a:extLst>
                  <a:ext uri="{FF2B5EF4-FFF2-40B4-BE49-F238E27FC236}">
                    <a16:creationId xmlns:a16="http://schemas.microsoft.com/office/drawing/2014/main" id="{346B8E84-47E2-4A8A-B937-6CD71D6DA166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9EFBB5-0B5E-4C8B-BA62-351D8F9FF9E9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49764B7-2E2D-4456-8E24-0979747C2F09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30" name="사각형: 둥근 대각선 방향 모서리 29">
                <a:extLst>
                  <a:ext uri="{FF2B5EF4-FFF2-40B4-BE49-F238E27FC236}">
                    <a16:creationId xmlns:a16="http://schemas.microsoft.com/office/drawing/2014/main" id="{68866F56-7AFC-4CEE-9EED-A4D09F5493D9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480FC8-1FED-4BFF-AF70-62D42ECE36F6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CC7A088-10FF-4B66-B0C5-730A77B622CF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58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1003B86-B1FA-4859-BE5F-F96D0B0C7EEB}"/>
              </a:ext>
            </a:extLst>
          </p:cNvPr>
          <p:cNvSpPr txBox="1"/>
          <p:nvPr/>
        </p:nvSpPr>
        <p:spPr>
          <a:xfrm>
            <a:off x="1313325" y="540461"/>
            <a:ext cx="508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설문조사 플랫폼</a:t>
            </a:r>
            <a:endParaRPr lang="en-US" altLang="ko-KR" sz="36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8E6F46-B571-42AD-95D8-F912F16209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52" y="330047"/>
            <a:ext cx="1056794" cy="10567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22C7DD6-28F2-47A4-85E9-EE2DA2873444}"/>
              </a:ext>
            </a:extLst>
          </p:cNvPr>
          <p:cNvGrpSpPr/>
          <p:nvPr/>
        </p:nvGrpSpPr>
        <p:grpSpPr>
          <a:xfrm>
            <a:off x="3441225" y="1982450"/>
            <a:ext cx="5309550" cy="2888857"/>
            <a:chOff x="797135" y="2166231"/>
            <a:chExt cx="5309550" cy="28888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F51994-FCFA-4686-B90F-AC727C438407}"/>
                </a:ext>
              </a:extLst>
            </p:cNvPr>
            <p:cNvSpPr txBox="1"/>
            <p:nvPr/>
          </p:nvSpPr>
          <p:spPr>
            <a:xfrm>
              <a:off x="797135" y="2166231"/>
              <a:ext cx="530955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0" dirty="0">
                  <a:solidFill>
                    <a:srgbClr val="1D78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SURVEY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6164479-5EA4-4054-A2D2-5E666207F1C4}"/>
                </a:ext>
              </a:extLst>
            </p:cNvPr>
            <p:cNvGrpSpPr/>
            <p:nvPr/>
          </p:nvGrpSpPr>
          <p:grpSpPr>
            <a:xfrm>
              <a:off x="1025076" y="3657863"/>
              <a:ext cx="4311057" cy="1397225"/>
              <a:chOff x="3377812" y="3753114"/>
              <a:chExt cx="4406307" cy="139722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E84365C-9C46-4537-9908-9FDD6AC35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7812" y="3779003"/>
                <a:ext cx="1290546" cy="129054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F90FA76-730E-4C2B-B552-6E0CF65458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79757" y="3971778"/>
                <a:ext cx="1304362" cy="108834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C39075F-461F-4DC9-AC31-D382981007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77700" y="3753114"/>
                <a:ext cx="1397225" cy="1397225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FAAFF7B-1F86-4278-B393-3C9A53C0A3C4}"/>
              </a:ext>
            </a:extLst>
          </p:cNvPr>
          <p:cNvGrpSpPr/>
          <p:nvPr/>
        </p:nvGrpSpPr>
        <p:grpSpPr>
          <a:xfrm>
            <a:off x="5407936" y="1863854"/>
            <a:ext cx="6000748" cy="3209916"/>
            <a:chOff x="5564074" y="1477135"/>
            <a:chExt cx="6000748" cy="320991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BB6DAC5-4DFD-4A52-8CE8-859FBA06CA76}"/>
                </a:ext>
              </a:extLst>
            </p:cNvPr>
            <p:cNvSpPr/>
            <p:nvPr/>
          </p:nvSpPr>
          <p:spPr>
            <a:xfrm>
              <a:off x="5564074" y="1477135"/>
              <a:ext cx="6000748" cy="984249"/>
            </a:xfrm>
            <a:prstGeom prst="roundRect">
              <a:avLst>
                <a:gd name="adj" fmla="val 35416"/>
              </a:avLst>
            </a:prstGeom>
            <a:solidFill>
              <a:srgbClr val="3B8EF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단기간에 많은 데이터 수집 가능</a:t>
              </a:r>
              <a:endPara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FD1FD5-B2F5-4493-8AB9-79D49162AC1C}"/>
                </a:ext>
              </a:extLst>
            </p:cNvPr>
            <p:cNvSpPr/>
            <p:nvPr/>
          </p:nvSpPr>
          <p:spPr>
            <a:xfrm>
              <a:off x="5564074" y="3702802"/>
              <a:ext cx="1937744" cy="984249"/>
            </a:xfrm>
            <a:prstGeom prst="roundRect">
              <a:avLst>
                <a:gd name="adj" fmla="val 35416"/>
              </a:avLst>
            </a:prstGeom>
            <a:solidFill>
              <a:srgbClr val="89BCF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논문</a:t>
              </a:r>
              <a:endPara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935729-BB31-4824-9C56-D81B8996CBFC}"/>
                </a:ext>
              </a:extLst>
            </p:cNvPr>
            <p:cNvSpPr/>
            <p:nvPr/>
          </p:nvSpPr>
          <p:spPr>
            <a:xfrm>
              <a:off x="5564074" y="2587430"/>
              <a:ext cx="6000748" cy="984249"/>
            </a:xfrm>
            <a:prstGeom prst="roundRect">
              <a:avLst>
                <a:gd name="adj" fmla="val 35416"/>
              </a:avLst>
            </a:prstGeom>
            <a:solidFill>
              <a:srgbClr val="3B8EF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분석 용이</a:t>
              </a:r>
              <a:endPara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F0F15FC-A415-4AFA-8607-E70E3327F7FA}"/>
                </a:ext>
              </a:extLst>
            </p:cNvPr>
            <p:cNvSpPr/>
            <p:nvPr/>
          </p:nvSpPr>
          <p:spPr>
            <a:xfrm>
              <a:off x="7595576" y="3702802"/>
              <a:ext cx="1937744" cy="984249"/>
            </a:xfrm>
            <a:prstGeom prst="roundRect">
              <a:avLst>
                <a:gd name="adj" fmla="val 35416"/>
              </a:avLst>
            </a:prstGeom>
            <a:solidFill>
              <a:srgbClr val="89BCF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연구</a:t>
              </a:r>
              <a:endPara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C79E7C9-B5F1-4FEA-916D-55C8358EA64D}"/>
                </a:ext>
              </a:extLst>
            </p:cNvPr>
            <p:cNvSpPr/>
            <p:nvPr/>
          </p:nvSpPr>
          <p:spPr>
            <a:xfrm>
              <a:off x="9627078" y="3702802"/>
              <a:ext cx="1937744" cy="984249"/>
            </a:xfrm>
            <a:prstGeom prst="roundRect">
              <a:avLst>
                <a:gd name="adj" fmla="val 35416"/>
              </a:avLst>
            </a:prstGeom>
            <a:solidFill>
              <a:srgbClr val="89BCF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제품제작</a:t>
              </a:r>
              <a:endPara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FB9C0E2-1728-40CD-8891-EBC4CAAA8226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9EA91B0-F3AB-4CA3-A80B-FBCB17FC2EA5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43" name="사각형: 둥근 대각선 방향 모서리 42">
                <a:extLst>
                  <a:ext uri="{FF2B5EF4-FFF2-40B4-BE49-F238E27FC236}">
                    <a16:creationId xmlns:a16="http://schemas.microsoft.com/office/drawing/2014/main" id="{F98890F8-29B6-444B-8520-330B680CB2F5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90F211-219D-4F1F-807B-7D02BCE7C58A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bg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6756878-00E4-4C0C-88BF-2B943AD17D90}"/>
                </a:ext>
              </a:extLst>
            </p:cNvPr>
            <p:cNvGrpSpPr/>
            <p:nvPr/>
          </p:nvGrpSpPr>
          <p:grpSpPr>
            <a:xfrm>
              <a:off x="8986911" y="-606375"/>
              <a:ext cx="656124" cy="1398544"/>
              <a:chOff x="8734091" y="-606375"/>
              <a:chExt cx="656124" cy="1398544"/>
            </a:xfrm>
          </p:grpSpPr>
          <p:sp>
            <p:nvSpPr>
              <p:cNvPr id="41" name="사각형: 둥근 대각선 방향 모서리 40">
                <a:extLst>
                  <a:ext uri="{FF2B5EF4-FFF2-40B4-BE49-F238E27FC236}">
                    <a16:creationId xmlns:a16="http://schemas.microsoft.com/office/drawing/2014/main" id="{5C93143C-1205-40FF-94D8-91A692FA03E5}"/>
                  </a:ext>
                </a:extLst>
              </p:cNvPr>
              <p:cNvSpPr/>
              <p:nvPr/>
            </p:nvSpPr>
            <p:spPr>
              <a:xfrm>
                <a:off x="8734091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E707538-6DBA-4B78-9E22-A13801383B85}"/>
                  </a:ext>
                </a:extLst>
              </p:cNvPr>
              <p:cNvSpPr txBox="1"/>
              <p:nvPr/>
            </p:nvSpPr>
            <p:spPr>
              <a:xfrm>
                <a:off x="8764699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F8808CB-AAF0-4B40-93EC-08607ED861F1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39" name="사각형: 둥근 대각선 방향 모서리 38">
                <a:extLst>
                  <a:ext uri="{FF2B5EF4-FFF2-40B4-BE49-F238E27FC236}">
                    <a16:creationId xmlns:a16="http://schemas.microsoft.com/office/drawing/2014/main" id="{836FAC20-DC9E-4BEE-924F-8D14A75EBFF0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9D39A4-922F-4036-9EDD-32B2F1EEEE4B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760272B-642D-4268-ABA2-3DF89691FDFB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37" name="사각형: 둥근 대각선 방향 모서리 36">
                <a:extLst>
                  <a:ext uri="{FF2B5EF4-FFF2-40B4-BE49-F238E27FC236}">
                    <a16:creationId xmlns:a16="http://schemas.microsoft.com/office/drawing/2014/main" id="{8F0011FA-9D56-4BDF-AE9C-452F3B038511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F4D65E-53E6-4A46-9CC8-4B3D7E7A7599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9659477-3C5D-4AA6-9F65-17BACAE13F6F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35" name="사각형: 둥근 대각선 방향 모서리 34">
                <a:extLst>
                  <a:ext uri="{FF2B5EF4-FFF2-40B4-BE49-F238E27FC236}">
                    <a16:creationId xmlns:a16="http://schemas.microsoft.com/office/drawing/2014/main" id="{8D5E1986-3BF0-4432-8A42-F360F664D48B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FA38E44-A051-4279-B17E-150CD89EB66B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01AC18A-D688-4CCA-B2B6-ACBC52606536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234DE15-F8D7-4B40-AB2A-8E8BB650A4FD}"/>
              </a:ext>
            </a:extLst>
          </p:cNvPr>
          <p:cNvGrpSpPr/>
          <p:nvPr/>
        </p:nvGrpSpPr>
        <p:grpSpPr>
          <a:xfrm>
            <a:off x="186253" y="1386840"/>
            <a:ext cx="11819493" cy="4671223"/>
            <a:chOff x="562557" y="1298269"/>
            <a:chExt cx="11819493" cy="417803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6180BA7-9632-4AED-9B16-2BD5DAB48E81}"/>
                </a:ext>
              </a:extLst>
            </p:cNvPr>
            <p:cNvSpPr/>
            <p:nvPr/>
          </p:nvSpPr>
          <p:spPr>
            <a:xfrm>
              <a:off x="562557" y="1298269"/>
              <a:ext cx="11819493" cy="4178030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E90787-DC6C-41E4-A30D-FFE6282F3600}"/>
                </a:ext>
              </a:extLst>
            </p:cNvPr>
            <p:cNvSpPr txBox="1"/>
            <p:nvPr/>
          </p:nvSpPr>
          <p:spPr>
            <a:xfrm>
              <a:off x="3424835" y="1438719"/>
              <a:ext cx="6094938" cy="3372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3900" b="1" dirty="0">
                  <a:solidFill>
                    <a:srgbClr val="D20000"/>
                  </a:solidFill>
                  <a:latin typeface="+mj-ea"/>
                  <a:ea typeface="+mj-ea"/>
                </a:rPr>
                <a:t>BUT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3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1003B86-B1FA-4859-BE5F-F96D0B0C7EEB}"/>
              </a:ext>
            </a:extLst>
          </p:cNvPr>
          <p:cNvSpPr txBox="1"/>
          <p:nvPr/>
        </p:nvSpPr>
        <p:spPr>
          <a:xfrm>
            <a:off x="1313325" y="540461"/>
            <a:ext cx="508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설문조사 플랫폼</a:t>
            </a:r>
            <a:endParaRPr lang="en-US" altLang="ko-KR" sz="36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8E6F46-B571-42AD-95D8-F912F16209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52" y="330047"/>
            <a:ext cx="1056794" cy="105679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25F5167-F661-422E-81B5-78E5271B0EA4}"/>
              </a:ext>
            </a:extLst>
          </p:cNvPr>
          <p:cNvGrpSpPr/>
          <p:nvPr/>
        </p:nvGrpSpPr>
        <p:grpSpPr>
          <a:xfrm>
            <a:off x="885613" y="2825472"/>
            <a:ext cx="2364499" cy="2364499"/>
            <a:chOff x="4772366" y="2490616"/>
            <a:chExt cx="2364499" cy="2364499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D1390D3-6450-4476-9BDD-D573E3D4AC76}"/>
                </a:ext>
              </a:extLst>
            </p:cNvPr>
            <p:cNvSpPr/>
            <p:nvPr/>
          </p:nvSpPr>
          <p:spPr>
            <a:xfrm>
              <a:off x="4772366" y="2490616"/>
              <a:ext cx="2364499" cy="2364499"/>
            </a:xfrm>
            <a:prstGeom prst="ellipse">
              <a:avLst/>
            </a:prstGeom>
            <a:solidFill>
              <a:srgbClr val="47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3A6D8E9-97ED-4B99-A4A7-CAABBB905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315" y="2838565"/>
              <a:ext cx="1668600" cy="16686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445CB5-BE9E-4703-AD27-C454BF341621}"/>
              </a:ext>
            </a:extLst>
          </p:cNvPr>
          <p:cNvGrpSpPr/>
          <p:nvPr/>
        </p:nvGrpSpPr>
        <p:grpSpPr>
          <a:xfrm>
            <a:off x="7223715" y="3025972"/>
            <a:ext cx="1814562" cy="2016551"/>
            <a:chOff x="6818428" y="2988753"/>
            <a:chExt cx="1814562" cy="201655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89340A-A5E6-49F8-9FBC-3BCCE4E18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409" y="2988753"/>
              <a:ext cx="1668601" cy="166860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9FF5D1-D415-4855-B809-5AAECBAA74B6}"/>
                </a:ext>
              </a:extLst>
            </p:cNvPr>
            <p:cNvSpPr/>
            <p:nvPr/>
          </p:nvSpPr>
          <p:spPr>
            <a:xfrm>
              <a:off x="6818428" y="4557398"/>
              <a:ext cx="1814562" cy="447906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4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Meiryo" panose="020B0604030504040204" pitchFamily="34" charset="-128"/>
                </a:rPr>
                <a:t>응답자</a:t>
              </a:r>
              <a:endPara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05CE45-7D6D-466F-A96F-2693D7845CB2}"/>
              </a:ext>
            </a:extLst>
          </p:cNvPr>
          <p:cNvGrpSpPr/>
          <p:nvPr/>
        </p:nvGrpSpPr>
        <p:grpSpPr>
          <a:xfrm>
            <a:off x="9677017" y="3025973"/>
            <a:ext cx="1814562" cy="2016550"/>
            <a:chOff x="9271730" y="2988754"/>
            <a:chExt cx="1814562" cy="20165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0094E4C-3228-4CB8-AA1B-181ADE608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4711" y="2988754"/>
              <a:ext cx="1668600" cy="16686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8EC460-5CD8-4394-B209-8A915B018101}"/>
                </a:ext>
              </a:extLst>
            </p:cNvPr>
            <p:cNvSpPr/>
            <p:nvPr/>
          </p:nvSpPr>
          <p:spPr>
            <a:xfrm>
              <a:off x="9271730" y="4557398"/>
              <a:ext cx="1814562" cy="447906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4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Meiryo" panose="020B0604030504040204" pitchFamily="34" charset="-128"/>
                </a:rPr>
                <a:t>응답자</a:t>
              </a:r>
              <a:endPara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DAD85A-554E-43DD-8A20-6FFB53B0EE04}"/>
              </a:ext>
            </a:extLst>
          </p:cNvPr>
          <p:cNvSpPr/>
          <p:nvPr/>
        </p:nvSpPr>
        <p:spPr>
          <a:xfrm>
            <a:off x="1142777" y="4842021"/>
            <a:ext cx="1814562" cy="44790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rgbClr val="404040"/>
                </a:solidFill>
                <a:latin typeface="나눔스퀘어 ExtraBold" panose="020B0600000101010101" pitchFamily="50" charset="-127"/>
                <a:ea typeface="Meiryo" panose="020B0604030504040204" pitchFamily="34" charset="-128"/>
              </a:rPr>
              <a:t>요청자</a:t>
            </a:r>
            <a:endParaRPr lang="ko-KR" altLang="en-US" sz="2400" b="1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637BF5-9989-446D-9D62-86A58490037C}"/>
              </a:ext>
            </a:extLst>
          </p:cNvPr>
          <p:cNvGrpSpPr/>
          <p:nvPr/>
        </p:nvGrpSpPr>
        <p:grpSpPr>
          <a:xfrm>
            <a:off x="3527242" y="3447917"/>
            <a:ext cx="2019072" cy="459848"/>
            <a:chOff x="3484753" y="3324946"/>
            <a:chExt cx="2019072" cy="45984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B5572B-0698-4E4D-9F0E-3541D7927E6A}"/>
                </a:ext>
              </a:extLst>
            </p:cNvPr>
            <p:cNvSpPr/>
            <p:nvPr/>
          </p:nvSpPr>
          <p:spPr>
            <a:xfrm>
              <a:off x="3689263" y="3336888"/>
              <a:ext cx="1814562" cy="447906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누가</a:t>
              </a:r>
              <a:r>
                <a:rPr lang="ja-JP" altLang="en-US" sz="24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Meiryo UI" panose="020B0604030504040204" pitchFamily="34" charset="-128"/>
                </a:rPr>
                <a:t>？</a:t>
              </a:r>
              <a:endPara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9E0A736-4AA1-4DDA-8924-29D5D760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753" y="3324946"/>
              <a:ext cx="459848" cy="459848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1D87D7D-276D-4575-B4EA-60CC6A2E7EC0}"/>
              </a:ext>
            </a:extLst>
          </p:cNvPr>
          <p:cNvGrpSpPr/>
          <p:nvPr/>
        </p:nvGrpSpPr>
        <p:grpSpPr>
          <a:xfrm>
            <a:off x="882003" y="2820037"/>
            <a:ext cx="809050" cy="766174"/>
            <a:chOff x="964650" y="2505369"/>
            <a:chExt cx="809050" cy="76617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5D14C7D-DC16-4F41-AF35-5B19F29B5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98945">
              <a:off x="964650" y="2662019"/>
              <a:ext cx="609524" cy="60952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2EFE71C-3197-4F0B-9365-8888DCB6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43573">
              <a:off x="1327602" y="2505369"/>
              <a:ext cx="446098" cy="446098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17F4905-1A2A-4143-9CF4-4811AE3D9885}"/>
              </a:ext>
            </a:extLst>
          </p:cNvPr>
          <p:cNvGrpSpPr/>
          <p:nvPr/>
        </p:nvGrpSpPr>
        <p:grpSpPr>
          <a:xfrm>
            <a:off x="3527241" y="4007721"/>
            <a:ext cx="3879399" cy="449788"/>
            <a:chOff x="3519746" y="3974613"/>
            <a:chExt cx="3879399" cy="44978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F42F889-FC2D-46B3-AF45-97C6FDC214E6}"/>
                </a:ext>
              </a:extLst>
            </p:cNvPr>
            <p:cNvSpPr/>
            <p:nvPr/>
          </p:nvSpPr>
          <p:spPr>
            <a:xfrm>
              <a:off x="4099861" y="3974613"/>
              <a:ext cx="3299284" cy="447906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믿을 수 있는 결과인가</a:t>
              </a:r>
              <a:r>
                <a:rPr lang="ja-JP" altLang="en-US" sz="24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Meiryo UI" panose="020B0604030504040204" pitchFamily="34" charset="-128"/>
                </a:rPr>
                <a:t>？</a:t>
              </a:r>
              <a:endPara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3" name="그림 42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2890041B-5D6E-44EF-BD0B-17DC66D56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746" y="3976495"/>
              <a:ext cx="459847" cy="447906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5095C4B-F49F-4AAF-A757-5CA440A95448}"/>
              </a:ext>
            </a:extLst>
          </p:cNvPr>
          <p:cNvGrpSpPr/>
          <p:nvPr/>
        </p:nvGrpSpPr>
        <p:grpSpPr>
          <a:xfrm>
            <a:off x="8198230" y="-608610"/>
            <a:ext cx="3810848" cy="1423966"/>
            <a:chOff x="8198230" y="-608610"/>
            <a:chExt cx="3810848" cy="142396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7F246FD-CCD2-4602-A463-8346FF84DFA6}"/>
                </a:ext>
              </a:extLst>
            </p:cNvPr>
            <p:cNvGrpSpPr/>
            <p:nvPr/>
          </p:nvGrpSpPr>
          <p:grpSpPr>
            <a:xfrm>
              <a:off x="8198230" y="-608610"/>
              <a:ext cx="656124" cy="1398544"/>
              <a:chOff x="7856621" y="-608610"/>
              <a:chExt cx="656124" cy="1398544"/>
            </a:xfrm>
          </p:grpSpPr>
          <p:sp>
            <p:nvSpPr>
              <p:cNvPr id="57" name="사각형: 둥근 대각선 방향 모서리 56">
                <a:extLst>
                  <a:ext uri="{FF2B5EF4-FFF2-40B4-BE49-F238E27FC236}">
                    <a16:creationId xmlns:a16="http://schemas.microsoft.com/office/drawing/2014/main" id="{93207598-57D5-4AD6-B021-D3938C8DFA26}"/>
                  </a:ext>
                </a:extLst>
              </p:cNvPr>
              <p:cNvSpPr/>
              <p:nvPr/>
            </p:nvSpPr>
            <p:spPr>
              <a:xfrm>
                <a:off x="785662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rgbClr val="479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7B5E423-86CD-4C0F-BCDE-0D3107D04407}"/>
                  </a:ext>
                </a:extLst>
              </p:cNvPr>
              <p:cNvSpPr txBox="1"/>
              <p:nvPr/>
            </p:nvSpPr>
            <p:spPr>
              <a:xfrm>
                <a:off x="788722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bg1"/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AC3FBE7-81F1-4F65-887E-1CEC7002B2FB}"/>
                </a:ext>
              </a:extLst>
            </p:cNvPr>
            <p:cNvGrpSpPr/>
            <p:nvPr/>
          </p:nvGrpSpPr>
          <p:grpSpPr>
            <a:xfrm>
              <a:off x="8986911" y="-606375"/>
              <a:ext cx="656124" cy="1398544"/>
              <a:chOff x="8734091" y="-606375"/>
              <a:chExt cx="656124" cy="1398544"/>
            </a:xfrm>
          </p:grpSpPr>
          <p:sp>
            <p:nvSpPr>
              <p:cNvPr id="55" name="사각형: 둥근 대각선 방향 모서리 54">
                <a:extLst>
                  <a:ext uri="{FF2B5EF4-FFF2-40B4-BE49-F238E27FC236}">
                    <a16:creationId xmlns:a16="http://schemas.microsoft.com/office/drawing/2014/main" id="{9AA35B51-898D-495A-97B3-8552645E3B22}"/>
                  </a:ext>
                </a:extLst>
              </p:cNvPr>
              <p:cNvSpPr/>
              <p:nvPr/>
            </p:nvSpPr>
            <p:spPr>
              <a:xfrm>
                <a:off x="8734091" y="-606375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7F235-A3EB-4C63-B143-64E99C7C38DB}"/>
                  </a:ext>
                </a:extLst>
              </p:cNvPr>
              <p:cNvSpPr txBox="1"/>
              <p:nvPr/>
            </p:nvSpPr>
            <p:spPr>
              <a:xfrm>
                <a:off x="8764699" y="68198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871333C-09D6-4A07-A323-5033F5DFF782}"/>
                </a:ext>
              </a:extLst>
            </p:cNvPr>
            <p:cNvGrpSpPr/>
            <p:nvPr/>
          </p:nvGrpSpPr>
          <p:grpSpPr>
            <a:xfrm>
              <a:off x="9775592" y="-608610"/>
              <a:ext cx="656124" cy="1398544"/>
              <a:chOff x="9611561" y="-608610"/>
              <a:chExt cx="656124" cy="1398544"/>
            </a:xfrm>
          </p:grpSpPr>
          <p:sp>
            <p:nvSpPr>
              <p:cNvPr id="53" name="사각형: 둥근 대각선 방향 모서리 52">
                <a:extLst>
                  <a:ext uri="{FF2B5EF4-FFF2-40B4-BE49-F238E27FC236}">
                    <a16:creationId xmlns:a16="http://schemas.microsoft.com/office/drawing/2014/main" id="{551A39D6-0FB5-4584-946B-3E4AD316E8F1}"/>
                  </a:ext>
                </a:extLst>
              </p:cNvPr>
              <p:cNvSpPr/>
              <p:nvPr/>
            </p:nvSpPr>
            <p:spPr>
              <a:xfrm>
                <a:off x="9611561" y="-608610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488111-596C-4300-9191-019FA1CB17BE}"/>
                  </a:ext>
                </a:extLst>
              </p:cNvPr>
              <p:cNvSpPr txBox="1"/>
              <p:nvPr/>
            </p:nvSpPr>
            <p:spPr>
              <a:xfrm>
                <a:off x="9642169" y="65963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97A73F0-AD49-4050-B384-369A78A94F04}"/>
                </a:ext>
              </a:extLst>
            </p:cNvPr>
            <p:cNvGrpSpPr/>
            <p:nvPr/>
          </p:nvGrpSpPr>
          <p:grpSpPr>
            <a:xfrm>
              <a:off x="10564273" y="-583188"/>
              <a:ext cx="656124" cy="1398544"/>
              <a:chOff x="10489031" y="-583188"/>
              <a:chExt cx="656124" cy="1398544"/>
            </a:xfrm>
          </p:grpSpPr>
          <p:sp>
            <p:nvSpPr>
              <p:cNvPr id="51" name="사각형: 둥근 대각선 방향 모서리 50">
                <a:extLst>
                  <a:ext uri="{FF2B5EF4-FFF2-40B4-BE49-F238E27FC236}">
                    <a16:creationId xmlns:a16="http://schemas.microsoft.com/office/drawing/2014/main" id="{6A5AE594-D8ED-47BE-AA33-81604E0EAF73}"/>
                  </a:ext>
                </a:extLst>
              </p:cNvPr>
              <p:cNvSpPr/>
              <p:nvPr/>
            </p:nvSpPr>
            <p:spPr>
              <a:xfrm>
                <a:off x="10489031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1266960-65AF-4951-95DA-931BD4A1778B}"/>
                  </a:ext>
                </a:extLst>
              </p:cNvPr>
              <p:cNvSpPr txBox="1"/>
              <p:nvPr/>
            </p:nvSpPr>
            <p:spPr>
              <a:xfrm>
                <a:off x="10519639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04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CF5022A-56AA-45D9-ADDF-5940698CB23A}"/>
                </a:ext>
              </a:extLst>
            </p:cNvPr>
            <p:cNvGrpSpPr/>
            <p:nvPr/>
          </p:nvGrpSpPr>
          <p:grpSpPr>
            <a:xfrm>
              <a:off x="11352954" y="-583188"/>
              <a:ext cx="656124" cy="1398544"/>
              <a:chOff x="11352954" y="-583188"/>
              <a:chExt cx="656124" cy="1398544"/>
            </a:xfrm>
          </p:grpSpPr>
          <p:sp>
            <p:nvSpPr>
              <p:cNvPr id="49" name="사각형: 둥근 대각선 방향 모서리 48">
                <a:extLst>
                  <a:ext uri="{FF2B5EF4-FFF2-40B4-BE49-F238E27FC236}">
                    <a16:creationId xmlns:a16="http://schemas.microsoft.com/office/drawing/2014/main" id="{4C9C952F-6389-4A02-B133-940E821CCE74}"/>
                  </a:ext>
                </a:extLst>
              </p:cNvPr>
              <p:cNvSpPr/>
              <p:nvPr/>
            </p:nvSpPr>
            <p:spPr>
              <a:xfrm>
                <a:off x="11352954" y="-583188"/>
                <a:ext cx="625516" cy="1398544"/>
              </a:xfrm>
              <a:prstGeom prst="round2DiagRect">
                <a:avLst>
                  <a:gd name="adj1" fmla="val 0"/>
                  <a:gd name="adj2" fmla="val 2261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30D8AE-B48D-46B0-9DAE-C30D0C675BE3}"/>
                  </a:ext>
                </a:extLst>
              </p:cNvPr>
              <p:cNvSpPr txBox="1"/>
              <p:nvPr/>
            </p:nvSpPr>
            <p:spPr>
              <a:xfrm>
                <a:off x="11383562" y="91385"/>
                <a:ext cx="62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Franklin Gothic Heavy" panose="020B0903020102020204" pitchFamily="34" charset="0"/>
                    <a:ea typeface="08서울남산체 EB" panose="02020603020101020101" pitchFamily="18" charset="-127"/>
                  </a:rPr>
                  <a:t>05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521B06B-7F14-4A3D-9081-1B1C5E8CA102}"/>
              </a:ext>
            </a:extLst>
          </p:cNvPr>
          <p:cNvSpPr txBox="1"/>
          <p:nvPr/>
        </p:nvSpPr>
        <p:spPr>
          <a:xfrm>
            <a:off x="10862790" y="6333456"/>
            <a:ext cx="13292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영진전문대학교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defRPr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나나이로토리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74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 ExtraBold"/>
        <a:cs typeface=""/>
      </a:majorFont>
      <a:minorFont>
        <a:latin typeface="Calibri"/>
        <a:ea typeface="나눔스퀘어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15264</TotalTime>
  <Words>664</Words>
  <Application>Microsoft Office PowerPoint</Application>
  <PresentationFormat>와이드스크린</PresentationFormat>
  <Paragraphs>327</Paragraphs>
  <Slides>29</Slides>
  <Notes>25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Meiryo UI</vt:lpstr>
      <vt:lpstr>Arial</vt:lpstr>
      <vt:lpstr>나눔스퀘어 ExtraBold</vt:lpstr>
      <vt:lpstr>Meiryo</vt:lpstr>
      <vt:lpstr>08서울남산체 EB</vt:lpstr>
      <vt:lpstr>Franklin Gothic Heavy</vt:lpstr>
      <vt:lpstr>나눔스퀘어 Bold</vt:lpstr>
      <vt:lpstr>Calibri Light</vt:lpstr>
      <vt:lpstr>Calibri</vt:lpstr>
      <vt:lpstr>나눔스퀘어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JEONGEUN RYU</dc:creator>
  <cp:lastModifiedBy>y6284593@naver.com</cp:lastModifiedBy>
  <cp:revision>254</cp:revision>
  <dcterms:created xsi:type="dcterms:W3CDTF">2019-05-07T02:23:06Z</dcterms:created>
  <dcterms:modified xsi:type="dcterms:W3CDTF">2020-05-10T12:17:13Z</dcterms:modified>
</cp:coreProperties>
</file>